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32"/>
  </p:notesMasterIdLst>
  <p:sldIdLst>
    <p:sldId id="256" r:id="rId2"/>
    <p:sldId id="262" r:id="rId3"/>
    <p:sldId id="257" r:id="rId4"/>
    <p:sldId id="259" r:id="rId5"/>
    <p:sldId id="331" r:id="rId6"/>
    <p:sldId id="332" r:id="rId7"/>
    <p:sldId id="265" r:id="rId8"/>
    <p:sldId id="266" r:id="rId9"/>
    <p:sldId id="269" r:id="rId10"/>
    <p:sldId id="270" r:id="rId11"/>
    <p:sldId id="330" r:id="rId12"/>
    <p:sldId id="282" r:id="rId13"/>
    <p:sldId id="277" r:id="rId14"/>
    <p:sldId id="275" r:id="rId15"/>
    <p:sldId id="283" r:id="rId16"/>
    <p:sldId id="281" r:id="rId17"/>
    <p:sldId id="284" r:id="rId18"/>
    <p:sldId id="333" r:id="rId19"/>
    <p:sldId id="287" r:id="rId20"/>
    <p:sldId id="286" r:id="rId21"/>
    <p:sldId id="288" r:id="rId22"/>
    <p:sldId id="296" r:id="rId23"/>
    <p:sldId id="299" r:id="rId24"/>
    <p:sldId id="303" r:id="rId25"/>
    <p:sldId id="334" r:id="rId26"/>
    <p:sldId id="305" r:id="rId27"/>
    <p:sldId id="304" r:id="rId28"/>
    <p:sldId id="308" r:id="rId29"/>
    <p:sldId id="310" r:id="rId30"/>
    <p:sldId id="324"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702F93-E86F-4ADB-86A6-995CC15EBBC6}" type="datetimeFigureOut">
              <a:rPr lang="tr-TR" smtClean="0"/>
              <a:t>5.03.2024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D8EA8-51E3-4739-81E1-69C8507D4ECA}" type="slidenum">
              <a:rPr lang="tr-TR" smtClean="0"/>
              <a:t>‹#›</a:t>
            </a:fld>
            <a:endParaRPr lang="tr-TR"/>
          </a:p>
        </p:txBody>
      </p:sp>
    </p:spTree>
    <p:extLst>
      <p:ext uri="{BB962C8B-B14F-4D97-AF65-F5344CB8AC3E}">
        <p14:creationId xmlns:p14="http://schemas.microsoft.com/office/powerpoint/2010/main" val="2777317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5B89B1D-B7AA-4B87-B2E0-11EA917C102F}" type="datetime1">
              <a:rPr lang="tr-TR" smtClean="0"/>
              <a:t>5.03.2024</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65012B-D986-4087-9678-92AC0DCA5FE8}" type="slidenum">
              <a:rPr lang="tr-TR" smtClean="0"/>
              <a:t>‹#›</a:t>
            </a:fld>
            <a:endParaRPr lang="tr-T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8909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A7C6308-2CB8-485A-A282-9534FC2F1A00}" type="datetime1">
              <a:rPr lang="tr-TR" smtClean="0"/>
              <a:t>5.03.2024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83502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19E4E8-3167-4C1E-85BA-897D839AF432}" type="datetime1">
              <a:rPr lang="tr-TR" smtClean="0"/>
              <a:t>5.03.2024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343229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40F22C-53C6-4248-BE34-4C66B734C6FE}" type="datetime1">
              <a:rPr lang="tr-TR" smtClean="0"/>
              <a:t>5.03.2024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29915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524B280-B6B6-46FC-A2DE-DDAE67B5C519}" type="datetime1">
              <a:rPr lang="tr-TR" smtClean="0"/>
              <a:t>5.03.2024</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6756723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171A672-A9AA-450F-A2D5-EADE54CD0D88}" type="datetime1">
              <a:rPr lang="tr-TR" smtClean="0"/>
              <a:t>5.03.2024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17396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E74D378-24BF-47C0-9939-58C658DCEE36}" type="datetime1">
              <a:rPr lang="tr-TR" smtClean="0"/>
              <a:t>5.03.2024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0788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5F5232C-030A-4934-AC00-D81607A72E3A}" type="datetime1">
              <a:rPr lang="tr-TR" smtClean="0"/>
              <a:t>5.03.2024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81856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17329-2520-4716-826D-B98185CDC600}" type="datetime1">
              <a:rPr lang="tr-TR" smtClean="0"/>
              <a:t>5.03.2024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07873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BB10B19-42AF-4F63-9153-5AAF1A337C2B}" type="datetime1">
              <a:rPr lang="tr-TR" smtClean="0"/>
              <a:t>5.03.2024</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443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EF96951-47E0-436F-98AC-5A9631D6ECAF}" type="datetime1">
              <a:rPr lang="tr-TR" smtClean="0"/>
              <a:t>5.03.2024</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495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BC4E3B7-02AA-427F-A396-E95DC92AC51C}" type="datetime1">
              <a:rPr lang="tr-TR" smtClean="0"/>
              <a:t>5.03.2024</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65012B-D986-4087-9678-92AC0DCA5FE8}"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929457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5128" y="1788454"/>
            <a:ext cx="8483740" cy="3522848"/>
          </a:xfrm>
        </p:spPr>
        <p:txBody>
          <a:bodyPr/>
          <a:lstStyle/>
          <a:p>
            <a:r>
              <a:rPr lang="tr-TR" dirty="0"/>
              <a:t>	</a:t>
            </a:r>
            <a:br>
              <a:rPr lang="tr-TR" dirty="0"/>
            </a:br>
            <a:br>
              <a:rPr lang="tr-TR" dirty="0"/>
            </a:br>
            <a:br>
              <a:rPr lang="tr-TR" dirty="0"/>
            </a:br>
            <a:br>
              <a:rPr lang="tr-TR" dirty="0"/>
            </a:br>
            <a:br>
              <a:rPr lang="tr-TR" dirty="0"/>
            </a:br>
            <a:r>
              <a:rPr lang="tr-TR" dirty="0"/>
              <a:t>Yükseköğretim ÖĞRENCİ Disiplin Soruşturması</a:t>
            </a:r>
          </a:p>
        </p:txBody>
      </p:sp>
    </p:spTree>
    <p:extLst>
      <p:ext uri="{BB962C8B-B14F-4D97-AF65-F5344CB8AC3E}">
        <p14:creationId xmlns:p14="http://schemas.microsoft.com/office/powerpoint/2010/main" val="2592886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2144" y="1151811"/>
            <a:ext cx="9601200" cy="5301575"/>
          </a:xfrm>
        </p:spPr>
        <p:txBody>
          <a:bodyPr>
            <a:normAutofit/>
          </a:bodyPr>
          <a:lstStyle/>
          <a:p>
            <a:pPr lvl="0" algn="just"/>
            <a:endParaRPr lang="tr-TR" sz="2400" dirty="0"/>
          </a:p>
          <a:p>
            <a:pPr algn="just"/>
            <a:r>
              <a:rPr lang="tr-TR" sz="2400" dirty="0"/>
              <a:t>Soruşturma, yetkili disiplin amirinin belirleyeceği soruşturmacı veya soruşturmacılar eliyle yürütülür. Disiplin amiri gerekli gördüğü takdirde başka bir yükseköğretim kurumundan soruşturmacı görevlendirilmesini de talep edebilir.</a:t>
            </a:r>
          </a:p>
          <a:p>
            <a:pPr marL="0" indent="0">
              <a:buNone/>
            </a:pPr>
            <a:r>
              <a:rPr lang="tr-TR" dirty="0"/>
              <a:t> </a:t>
            </a:r>
            <a:br>
              <a:rPr lang="tr-TR" sz="2400" dirty="0"/>
            </a:br>
            <a:r>
              <a:rPr lang="tr-TR" sz="2400" dirty="0"/>
              <a:t>     </a:t>
            </a:r>
          </a:p>
          <a:p>
            <a:pPr marL="0" indent="0" algn="just">
              <a:buNone/>
            </a:pPr>
            <a:br>
              <a:rPr lang="tr-TR" sz="2400" dirty="0"/>
            </a:b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10</a:t>
            </a:fld>
            <a:endParaRPr lang="tr-TR"/>
          </a:p>
        </p:txBody>
      </p:sp>
    </p:spTree>
    <p:extLst>
      <p:ext uri="{BB962C8B-B14F-4D97-AF65-F5344CB8AC3E}">
        <p14:creationId xmlns:p14="http://schemas.microsoft.com/office/powerpoint/2010/main" val="523070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6229" y="1274323"/>
            <a:ext cx="9435831" cy="3715965"/>
          </a:xfrm>
        </p:spPr>
        <p:txBody>
          <a:bodyPr/>
          <a:lstStyle/>
          <a:p>
            <a:pPr lvl="0"/>
            <a:r>
              <a:rPr lang="tr-TR" dirty="0"/>
              <a:t> Soruşturmanın SÜRESİ VE ZAMANAŞIMI</a:t>
            </a:r>
          </a:p>
        </p:txBody>
      </p:sp>
    </p:spTree>
    <p:extLst>
      <p:ext uri="{BB962C8B-B14F-4D97-AF65-F5344CB8AC3E}">
        <p14:creationId xmlns:p14="http://schemas.microsoft.com/office/powerpoint/2010/main" val="2863228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599" y="226423"/>
            <a:ext cx="10097589" cy="6487886"/>
          </a:xfrm>
        </p:spPr>
        <p:txBody>
          <a:bodyPr>
            <a:normAutofit lnSpcReduction="10000"/>
          </a:bodyPr>
          <a:lstStyle/>
          <a:p>
            <a:r>
              <a:rPr lang="tr-TR" sz="1900" dirty="0"/>
              <a:t>Disiplin soruşturmasına, disipline konu olay öğrenilince derhal başlanılır ve soruşturma en geç otuz gün içinde sonuçlandırılır. Soruşturma bu süre içinde tamamlanamaz ise soruşturmacı gerekçeli olarak ek süre talep edebilir. Disiplin amiri sunulan gerekçeyi ve zamanaşımı sürelerini dikkate alarak her defasında otuz günü geçmemek üzere altmış güne kadar, toplu olarak işlenen suçlarda ise doksan güne kadar ek süre verebilir.</a:t>
            </a:r>
          </a:p>
          <a:p>
            <a:r>
              <a:rPr lang="tr-TR" sz="1900" dirty="0"/>
              <a:t>Bu maddede sayılan disiplin suçu niteliğindeki eylemleri işleyen öğrenciler hakkında, bu eylemlerin işlendiğinin soruşturma açmaya yetkili amirlerce öğrenildiği tarihten itibaren;</a:t>
            </a:r>
          </a:p>
          <a:p>
            <a:r>
              <a:rPr lang="tr-TR" sz="1900" dirty="0"/>
              <a:t>Kınama, yükseköğretim kurumundan bir haftadan bir aya kadar uzaklaştırma cezalarında bir ay içinde,</a:t>
            </a:r>
          </a:p>
          <a:p>
            <a:r>
              <a:rPr lang="tr-TR" sz="1900" dirty="0"/>
              <a:t>Yükseköğretim kurumundan bir veya iki yarıyıl için uzaklaştırma ile yükseköğretim kurumundan çıkarma cezalarında üç ay içinde,</a:t>
            </a:r>
          </a:p>
          <a:p>
            <a:r>
              <a:rPr lang="tr-TR" sz="1900" dirty="0"/>
              <a:t>disiplin soruşturmasına başlanmadığı takdirde, disiplin cezası verme yetkisi zamanaşımına uğrar.</a:t>
            </a:r>
          </a:p>
          <a:p>
            <a:r>
              <a:rPr lang="tr-TR" sz="1900" dirty="0"/>
              <a:t>Disiplin cezasını gerektiren eylemlerin işlendiği tarihten itibaren, en geç iki yıl içinde disiplin cezası verilmediği takdirde, disiplin cezası verme yetkisi zamanaşımına uğrar. Ancak, bu maddenin birinci fıkrasının (d) bendinin (1) numaralı alt bendi kapsamındaki fiillerde; zamanaşımı süresi adli yargı hükmünün kesinleştiği günden itibaren başlar.</a:t>
            </a:r>
          </a:p>
          <a:p>
            <a:r>
              <a:rPr lang="tr-TR" sz="1900" dirty="0"/>
              <a:t>Disiplin cezasının yargı kararıyla iptal edilmesi hâlinde, kararın idareye ulaştığı tarihten itibaren kalan disiplin ceza zamanaşımı süresi içerisinde, zamanaşımı süresinin dolması veya dolmasına üç aydan daha az süre kalması hâlinde en geç üç ay içerisinde kararın gereklerine göre yeniden disiplin cezası tesis edilebilir.</a:t>
            </a:r>
          </a:p>
          <a:p>
            <a:pPr lvl="0" algn="just"/>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12</a:t>
            </a:fld>
            <a:endParaRPr lang="tr-TR"/>
          </a:p>
        </p:txBody>
      </p:sp>
    </p:spTree>
    <p:extLst>
      <p:ext uri="{BB962C8B-B14F-4D97-AF65-F5344CB8AC3E}">
        <p14:creationId xmlns:p14="http://schemas.microsoft.com/office/powerpoint/2010/main" val="2736537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6229" y="1274324"/>
            <a:ext cx="9435831" cy="2801566"/>
          </a:xfrm>
        </p:spPr>
        <p:txBody>
          <a:bodyPr/>
          <a:lstStyle/>
          <a:p>
            <a:pPr lvl="0"/>
            <a:r>
              <a:rPr lang="tr-TR" dirty="0"/>
              <a:t>SAVUNMA HAKKI</a:t>
            </a:r>
          </a:p>
        </p:txBody>
      </p:sp>
    </p:spTree>
    <p:extLst>
      <p:ext uri="{BB962C8B-B14F-4D97-AF65-F5344CB8AC3E}">
        <p14:creationId xmlns:p14="http://schemas.microsoft.com/office/powerpoint/2010/main" val="3122990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548640"/>
            <a:ext cx="9601200" cy="6105079"/>
          </a:xfrm>
        </p:spPr>
        <p:txBody>
          <a:bodyPr>
            <a:noAutofit/>
          </a:bodyPr>
          <a:lstStyle/>
          <a:p>
            <a:pPr algn="just"/>
            <a:r>
              <a:rPr lang="tr-TR" sz="2100" dirty="0"/>
              <a:t>Hakkında disiplin soruşturması açılan öğrenciye isnat edilen suçun neden ibaret olduğu, savunmasını yapacağı tarihten en az yedi gün önce yazılı olarak bildirilir; ayrıca öğrenci bilgi sistemi üzerinden veya elektronik posta ya da kısa mesaj ile de bildirilebilir. Bu yazıda; öğrenciden belirtilen gün, saat ve yerde savunmasını yapmak üzere hazır bulunması istenilir.</a:t>
            </a:r>
          </a:p>
          <a:p>
            <a:pPr algn="just"/>
            <a:r>
              <a:rPr lang="tr-TR" sz="2100" dirty="0"/>
              <a:t>Savunma yapmak üzere gelen kişi, savunmasını sözlü olarak yapabileceği gibi yazılı olarak da sunabilir. Yazılı savunma sunulduktan sonra soruşturmacı öğrenciye ek sorular yöneltebilir.</a:t>
            </a:r>
          </a:p>
          <a:p>
            <a:pPr algn="just"/>
            <a:r>
              <a:rPr lang="tr-TR" sz="2100" dirty="0"/>
              <a:t>Öğrenciye gönderilecek davetiyede; çağrıya özürsüz olduğu halde uymadığı veya özrünü zamanında bildirmediği takdirde, savunma hakkından vazgeçmiş sayılacağı ve mevcut delillere dayanılmak suretiyle hakkında gerekli kararın verileceği belirtilir.</a:t>
            </a:r>
          </a:p>
          <a:p>
            <a:pPr algn="just"/>
            <a:r>
              <a:rPr lang="tr-TR" sz="2100" dirty="0"/>
              <a:t>Geçerli bir özür bildiren veya mücbir sebep dolayısıyla davete uymadığı anlaşılan öğrenciye uygun bir süre verilir. Tutuklu öğrencilere savunmalarını yazılı olarak gönderebilecekleri bildirilir.</a:t>
            </a:r>
          </a:p>
          <a:p>
            <a:pPr algn="just"/>
            <a:r>
              <a:rPr lang="tr-TR" sz="2100" dirty="0"/>
              <a:t>Soruşturma öğrencinin kendini gereği gibi savunmasına imkân verecek şekilde yürütülür.</a:t>
            </a:r>
          </a:p>
          <a:p>
            <a:pPr algn="just"/>
            <a:endParaRPr lang="tr-TR" sz="2400"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14</a:t>
            </a:fld>
            <a:endParaRPr lang="tr-TR"/>
          </a:p>
        </p:txBody>
      </p:sp>
    </p:spTree>
    <p:extLst>
      <p:ext uri="{BB962C8B-B14F-4D97-AF65-F5344CB8AC3E}">
        <p14:creationId xmlns:p14="http://schemas.microsoft.com/office/powerpoint/2010/main" val="3859891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2636197"/>
            <a:ext cx="9435831" cy="2801566"/>
          </a:xfrm>
        </p:spPr>
        <p:txBody>
          <a:bodyPr/>
          <a:lstStyle/>
          <a:p>
            <a:pPr lvl="0"/>
            <a:r>
              <a:rPr lang="tr-TR" dirty="0"/>
              <a:t>DİSİPLİN SORUŞTURMASINDA UYGULANACAK ESASLAR</a:t>
            </a:r>
          </a:p>
        </p:txBody>
      </p:sp>
    </p:spTree>
    <p:extLst>
      <p:ext uri="{BB962C8B-B14F-4D97-AF65-F5344CB8AC3E}">
        <p14:creationId xmlns:p14="http://schemas.microsoft.com/office/powerpoint/2010/main" val="2247438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1328" y="670560"/>
            <a:ext cx="9601200" cy="5590903"/>
          </a:xfrm>
        </p:spPr>
        <p:txBody>
          <a:bodyPr>
            <a:normAutofit/>
          </a:bodyPr>
          <a:lstStyle/>
          <a:p>
            <a:r>
              <a:rPr lang="tr-TR" dirty="0"/>
              <a:t>Soruşturmanın gizliliği esastır.</a:t>
            </a:r>
          </a:p>
          <a:p>
            <a:pPr algn="just"/>
            <a:r>
              <a:rPr lang="tr-TR" dirty="0"/>
              <a:t>Soruşturmacı tanık dinleyebilir, keşif yapabilir ve bilirkişiye başvurabilir. Soruşturma işlemleri bir tutanakla tespit olunur. Tutanak; işlemin nerede ve ne zaman yapıldığı, işlemin mahiyeti, kimlerin katıldığı, ifade alınmış ise soruları ve cevapları belirtecek şekilde düzenlenir ve soruşturmacı, katip, ifade sahibi ve varsa keşif sırasında hazır bulunanlarca imzalanır. İfade alınırken tanığa ve bilirkişi tayini durumunda bilirkişiye yemin ettirilir; tanığın kimliği, adresi ve benzeri açıklayıcı bilgileri belirtilir.</a:t>
            </a:r>
          </a:p>
          <a:p>
            <a:pPr algn="just"/>
            <a:r>
              <a:rPr lang="tr-TR" dirty="0"/>
              <a:t>Yükseköğretim kurumlarının personeli, soruşturmacıların istedikleri her türlü bilgi, dosya ve başka belgeleri hiçbir gecikmeye mahal bırakmaksızın verirler ve istenecek yardımları yerine getirirler.</a:t>
            </a:r>
          </a:p>
          <a:p>
            <a:pPr algn="just"/>
            <a:r>
              <a:rPr lang="tr-TR" dirty="0"/>
              <a:t>Soruşturmacı, hakkında soruşturma açılan kişi ve eylemlerle sınırlı olmak üzere soruşturmayı yürütür ve tamamlar. Soruşturma esnasında soruşturulan eylemin dışında başka disiplin suçlarının işlendiğini veya aynı suç kapsamında başka kişilerin soruşturmaya dahil edilmesi gerektiğini tespit eden soruşturmacı, durumu yetkili mercie bildirir.</a:t>
            </a:r>
          </a:p>
          <a:p>
            <a:pPr algn="just"/>
            <a:endParaRPr lang="tr-TR" sz="2400"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16</a:t>
            </a:fld>
            <a:endParaRPr lang="tr-TR"/>
          </a:p>
        </p:txBody>
      </p:sp>
    </p:spTree>
    <p:extLst>
      <p:ext uri="{BB962C8B-B14F-4D97-AF65-F5344CB8AC3E}">
        <p14:creationId xmlns:p14="http://schemas.microsoft.com/office/powerpoint/2010/main" val="4247979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071154"/>
            <a:ext cx="9601200" cy="4796246"/>
          </a:xfrm>
        </p:spPr>
        <p:txBody>
          <a:bodyPr>
            <a:normAutofit/>
          </a:bodyPr>
          <a:lstStyle/>
          <a:p>
            <a:pPr algn="just"/>
            <a:r>
              <a:rPr lang="tr-TR" dirty="0"/>
              <a:t>Öğrencinin, disiplin suçunu işledikten sonra yükseköğretim kurumundan her ne sebeple olursa olsun ayrılmış olması, soruşturma açılmasına, devamına ve gerekli kararların alınmasına engel teşkil etmez.</a:t>
            </a:r>
          </a:p>
          <a:p>
            <a:pPr algn="just"/>
            <a:r>
              <a:rPr lang="tr-TR" dirty="0"/>
              <a:t>Öğrenci başka bir yükseköğretim kurumunda eğitim aldığı sırada disiplin cezasını gerektiren bir suç işlediğinde soruşturma yapma ve disiplin cezası verme yetkisi o yükseköğretim kurumuna aittir. Öğrenci hakkında verilen karar, uygulanmak üzere öğrencinin kayıtlı olduğu yükseköğretim kurumuna gecikmeksizin bildirilir.</a:t>
            </a:r>
          </a:p>
          <a:p>
            <a:pPr algn="just"/>
            <a:r>
              <a:rPr lang="tr-TR" dirty="0"/>
              <a:t>Yükseköğretim kurumundan bir veya iki yarıyıl uzaklaştırma cezası ile çıkarma cezasını gerektiren suçlarda soruşturma açmaya yetkili amirin teklifi üzerine veya </a:t>
            </a:r>
            <a:r>
              <a:rPr lang="tr-TR" dirty="0" err="1"/>
              <a:t>re’sen</a:t>
            </a:r>
            <a:r>
              <a:rPr lang="tr-TR" dirty="0"/>
              <a:t>, rektörün kararıyla otuz günü geçmemek üzere öğrencinin yükseköğretim kurumu binalarına sokulmaması yönünde tedbir uygulanabilir.</a:t>
            </a:r>
          </a:p>
          <a:p>
            <a:pPr marL="0" indent="0">
              <a:buNone/>
            </a:pPr>
            <a:r>
              <a:rPr lang="tr-TR" dirty="0"/>
              <a:t> </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17</a:t>
            </a:fld>
            <a:endParaRPr lang="tr-TR"/>
          </a:p>
        </p:txBody>
      </p:sp>
    </p:spTree>
    <p:extLst>
      <p:ext uri="{BB962C8B-B14F-4D97-AF65-F5344CB8AC3E}">
        <p14:creationId xmlns:p14="http://schemas.microsoft.com/office/powerpoint/2010/main" val="1038320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4DC6EFA-4692-48D4-B718-3D0A08AFF875}"/>
              </a:ext>
            </a:extLst>
          </p:cNvPr>
          <p:cNvSpPr>
            <a:spLocks noGrp="1"/>
          </p:cNvSpPr>
          <p:nvPr>
            <p:ph idx="1"/>
          </p:nvPr>
        </p:nvSpPr>
        <p:spPr>
          <a:xfrm>
            <a:off x="1371600" y="818606"/>
            <a:ext cx="9601200" cy="5048794"/>
          </a:xfrm>
        </p:spPr>
        <p:txBody>
          <a:bodyPr/>
          <a:lstStyle/>
          <a:p>
            <a:pPr algn="just"/>
            <a:r>
              <a:rPr lang="tr-TR" dirty="0"/>
              <a:t>Soruşturma sonuçlandığında bir rapor düzenlenir. Raporda soruşturma onayı, soruşturmaya başlama tarihi, soruşturulanın kimliği, isnat edilen suç konuları, soruşturmanın safhaları, deliller ve alınan savunma özetlenir. İsnat edilen suçun sabit olup olmadığı tartışılır ve sabit bulunması halinde eyleme uyan disiplin cezası teklif edilir. Soruşturmayla ilgili belgelerin asıl veya suretleri bir dizi pusulasına bağlanarak rapora eklenir. Soruşturma raporu, dosya ile birlikte soruşturmayı açan mercie tevdi edilir.</a:t>
            </a:r>
          </a:p>
          <a:p>
            <a:pPr marL="0" indent="0" algn="just">
              <a:buNone/>
            </a:pPr>
            <a:endParaRPr lang="tr-TR" dirty="0"/>
          </a:p>
          <a:p>
            <a:pPr algn="just"/>
            <a:r>
              <a:rPr lang="tr-TR" dirty="0"/>
              <a:t>Aynı olaydan dolayı, öğrenci hakkında ceza kovuşturmasının başlamış olması, disiplin soruşturmasını geciktirmez. Öğrenci hakkında ceza kovuşturması açılmış olması, mahkûm olması veya olmaması disiplin cezasının verilmesine engel teşkil etmez.</a:t>
            </a:r>
          </a:p>
          <a:p>
            <a:endParaRPr lang="tr-TR" dirty="0"/>
          </a:p>
        </p:txBody>
      </p:sp>
      <p:sp>
        <p:nvSpPr>
          <p:cNvPr id="4" name="Slayt Numarası Yer Tutucusu 3">
            <a:extLst>
              <a:ext uri="{FF2B5EF4-FFF2-40B4-BE49-F238E27FC236}">
                <a16:creationId xmlns:a16="http://schemas.microsoft.com/office/drawing/2014/main" id="{D7225FF7-E3B0-4F07-A38C-AF3FE225F3B3}"/>
              </a:ext>
            </a:extLst>
          </p:cNvPr>
          <p:cNvSpPr>
            <a:spLocks noGrp="1"/>
          </p:cNvSpPr>
          <p:nvPr>
            <p:ph type="sldNum" sz="quarter" idx="12"/>
          </p:nvPr>
        </p:nvSpPr>
        <p:spPr/>
        <p:txBody>
          <a:bodyPr/>
          <a:lstStyle/>
          <a:p>
            <a:fld id="{1B65012B-D986-4087-9678-92AC0DCA5FE8}" type="slidenum">
              <a:rPr lang="tr-TR" smtClean="0"/>
              <a:t>18</a:t>
            </a:fld>
            <a:endParaRPr lang="tr-TR"/>
          </a:p>
        </p:txBody>
      </p:sp>
    </p:spTree>
    <p:extLst>
      <p:ext uri="{BB962C8B-B14F-4D97-AF65-F5344CB8AC3E}">
        <p14:creationId xmlns:p14="http://schemas.microsoft.com/office/powerpoint/2010/main" val="789225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2636197"/>
            <a:ext cx="9435831" cy="2801566"/>
          </a:xfrm>
        </p:spPr>
        <p:txBody>
          <a:bodyPr/>
          <a:lstStyle/>
          <a:p>
            <a:r>
              <a:rPr lang="tr-TR" dirty="0"/>
              <a:t>DİSİPLİN CEZASI VERME YETKİSİ</a:t>
            </a:r>
            <a:br>
              <a:rPr lang="tr-TR" dirty="0"/>
            </a:br>
            <a:endParaRPr lang="tr-TR" dirty="0"/>
          </a:p>
        </p:txBody>
      </p:sp>
    </p:spTree>
    <p:extLst>
      <p:ext uri="{BB962C8B-B14F-4D97-AF65-F5344CB8AC3E}">
        <p14:creationId xmlns:p14="http://schemas.microsoft.com/office/powerpoint/2010/main" val="1921527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17851" y="2265109"/>
            <a:ext cx="8483740" cy="1888601"/>
          </a:xfrm>
        </p:spPr>
        <p:txBody>
          <a:bodyPr/>
          <a:lstStyle/>
          <a:p>
            <a:r>
              <a:rPr lang="tr-TR" dirty="0"/>
              <a:t>hukuki dayanak</a:t>
            </a:r>
          </a:p>
        </p:txBody>
      </p:sp>
    </p:spTree>
    <p:extLst>
      <p:ext uri="{BB962C8B-B14F-4D97-AF65-F5344CB8AC3E}">
        <p14:creationId xmlns:p14="http://schemas.microsoft.com/office/powerpoint/2010/main" val="156636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478971"/>
            <a:ext cx="9601200" cy="5941284"/>
          </a:xfrm>
        </p:spPr>
        <p:txBody>
          <a:bodyPr>
            <a:normAutofit/>
          </a:bodyPr>
          <a:lstStyle/>
          <a:p>
            <a:pPr algn="just"/>
            <a:r>
              <a:rPr lang="tr-TR" dirty="0"/>
              <a:t>Kınama ve yükseköğretim kurumlarından bir haftadan bir aya kadar uzaklaştırma cezaları ilgili fakülte dekanı, enstitü, konservatuvar, yüksekokul veya meslek yüksekokulu müdürünce verilir.</a:t>
            </a:r>
          </a:p>
          <a:p>
            <a:pPr marL="0" indent="0" algn="just">
              <a:buNone/>
            </a:pPr>
            <a:endParaRPr lang="tr-TR" dirty="0"/>
          </a:p>
          <a:p>
            <a:pPr algn="just"/>
            <a:r>
              <a:rPr lang="tr-TR" dirty="0"/>
              <a:t>Müşterek mekânlarda işlenen disiplin suçlarından dolayı kınama ve yükseköğretim kurumlarından bir aya kadar uzaklaştırma cezası verme yetkisi rektöre aittir. </a:t>
            </a:r>
          </a:p>
          <a:p>
            <a:pPr algn="just"/>
            <a:endParaRPr lang="tr-TR" dirty="0"/>
          </a:p>
          <a:p>
            <a:pPr algn="just"/>
            <a:r>
              <a:rPr lang="tr-TR" dirty="0"/>
              <a:t>Yükseköğretim kurumundan bir veya iki yarıyıl için uzaklaştırma cezası ile yükseköğretim kurumundan çıkarma cezaları, yetkili disiplin kurulunca verilir.</a:t>
            </a:r>
          </a:p>
          <a:p>
            <a:pPr algn="just"/>
            <a:endParaRPr lang="tr-TR" dirty="0"/>
          </a:p>
          <a:p>
            <a:pPr algn="just"/>
            <a:r>
              <a:rPr lang="tr-TR" dirty="0"/>
              <a:t>Fakülte, enstitü, konservatuvar, yüksekokul veya meslek yüksekokulunca yürütülen soruşturmalarda bu birimlerin yönetim kurulları, rektörlük tarafından yürütülen soruşturmalarda ise üniversite yönetim kurulu, disiplin kurulu görevini yerine getirir.</a:t>
            </a:r>
          </a:p>
          <a:p>
            <a:pPr algn="just"/>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20</a:t>
            </a:fld>
            <a:endParaRPr lang="tr-TR"/>
          </a:p>
        </p:txBody>
      </p:sp>
    </p:spTree>
    <p:extLst>
      <p:ext uri="{BB962C8B-B14F-4D97-AF65-F5344CB8AC3E}">
        <p14:creationId xmlns:p14="http://schemas.microsoft.com/office/powerpoint/2010/main" val="898216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0510" y="1721796"/>
            <a:ext cx="9435831" cy="3006957"/>
          </a:xfrm>
        </p:spPr>
        <p:txBody>
          <a:bodyPr/>
          <a:lstStyle/>
          <a:p>
            <a:pPr lvl="0"/>
            <a:r>
              <a:rPr lang="tr-TR" dirty="0"/>
              <a:t>DİSİPLİN KURULLARININ ÇALIŞMA USULLERİ</a:t>
            </a:r>
          </a:p>
        </p:txBody>
      </p:sp>
    </p:spTree>
    <p:extLst>
      <p:ext uri="{BB962C8B-B14F-4D97-AF65-F5344CB8AC3E}">
        <p14:creationId xmlns:p14="http://schemas.microsoft.com/office/powerpoint/2010/main" val="3465142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583474"/>
            <a:ext cx="9601200" cy="5283927"/>
          </a:xfrm>
        </p:spPr>
        <p:txBody>
          <a:bodyPr>
            <a:normAutofit lnSpcReduction="10000"/>
          </a:bodyPr>
          <a:lstStyle/>
          <a:p>
            <a:pPr algn="just"/>
            <a:r>
              <a:rPr lang="tr-TR" dirty="0"/>
              <a:t>Disiplin kurulu, başkanın çağrısı üzerine belirlenecek yer, gün ve saatte toplanır.</a:t>
            </a:r>
          </a:p>
          <a:p>
            <a:pPr marL="0" indent="0" algn="just">
              <a:buNone/>
            </a:pPr>
            <a:endParaRPr lang="tr-TR" dirty="0"/>
          </a:p>
          <a:p>
            <a:pPr algn="just"/>
            <a:r>
              <a:rPr lang="tr-TR" dirty="0"/>
              <a:t>Toplantı gündeminin hazırlanması, ilgililere duyurulması, kurul çalışmalarının düzenli yürütülmesi, başkan tarafından sağlanır.</a:t>
            </a:r>
          </a:p>
          <a:p>
            <a:pPr marL="0" indent="0" algn="just">
              <a:buNone/>
            </a:pPr>
            <a:endParaRPr lang="tr-TR" dirty="0"/>
          </a:p>
          <a:p>
            <a:pPr algn="just"/>
            <a:r>
              <a:rPr lang="tr-TR" dirty="0"/>
              <a:t>Disiplin kurulu olarak yönetim kurulunun toplantı nisabı, kurul üye tam sayısının salt çoğunluğudur.</a:t>
            </a:r>
          </a:p>
          <a:p>
            <a:pPr marL="0" indent="0" algn="just">
              <a:buNone/>
            </a:pPr>
            <a:endParaRPr lang="tr-TR" dirty="0"/>
          </a:p>
          <a:p>
            <a:pPr algn="just"/>
            <a:r>
              <a:rPr lang="tr-TR" dirty="0"/>
              <a:t>Disiplin kurullarında raportörlük görevi, başkanın görevlendireceği üye tarafından yürütülür. Raportör üye, havale edilecek dosyanın incelenmesini en geç beş gün içinde tamamlar.</a:t>
            </a:r>
          </a:p>
          <a:p>
            <a:pPr marL="0" indent="0" algn="just">
              <a:buNone/>
            </a:pPr>
            <a:endParaRPr lang="tr-TR" dirty="0"/>
          </a:p>
          <a:p>
            <a:pPr algn="just"/>
            <a:r>
              <a:rPr lang="tr-TR" dirty="0"/>
              <a:t>Kurulda öncelikle raportörün açıklamaları dinlenir. Kurul gerek görürse soruşturmacıları da dinleyebilir. Görüşmelerin bitiminde oylama yapılır ve karar başkan tarafından açıklanır.</a:t>
            </a:r>
          </a:p>
        </p:txBody>
      </p:sp>
      <p:sp>
        <p:nvSpPr>
          <p:cNvPr id="5" name="Slayt Numarası Yer Tutucusu 4"/>
          <p:cNvSpPr>
            <a:spLocks noGrp="1"/>
          </p:cNvSpPr>
          <p:nvPr>
            <p:ph type="sldNum" sz="quarter" idx="12"/>
          </p:nvPr>
        </p:nvSpPr>
        <p:spPr/>
        <p:txBody>
          <a:bodyPr/>
          <a:lstStyle/>
          <a:p>
            <a:fld id="{1B65012B-D986-4087-9678-92AC0DCA5FE8}" type="slidenum">
              <a:rPr lang="tr-TR" smtClean="0"/>
              <a:t>22</a:t>
            </a:fld>
            <a:endParaRPr lang="tr-TR"/>
          </a:p>
        </p:txBody>
      </p:sp>
    </p:spTree>
    <p:extLst>
      <p:ext uri="{BB962C8B-B14F-4D97-AF65-F5344CB8AC3E}">
        <p14:creationId xmlns:p14="http://schemas.microsoft.com/office/powerpoint/2010/main" val="4117472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0510" y="1721797"/>
            <a:ext cx="9435831" cy="2801566"/>
          </a:xfrm>
        </p:spPr>
        <p:txBody>
          <a:bodyPr/>
          <a:lstStyle/>
          <a:p>
            <a:pPr lvl="0"/>
            <a:r>
              <a:rPr lang="tr-TR" dirty="0"/>
              <a:t>OYLAMA KARAR VE KARAR SÜRELERİ</a:t>
            </a:r>
          </a:p>
        </p:txBody>
      </p:sp>
    </p:spTree>
    <p:extLst>
      <p:ext uri="{BB962C8B-B14F-4D97-AF65-F5344CB8AC3E}">
        <p14:creationId xmlns:p14="http://schemas.microsoft.com/office/powerpoint/2010/main" val="41246236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7864" y="809897"/>
            <a:ext cx="9601200" cy="5086686"/>
          </a:xfrm>
        </p:spPr>
        <p:txBody>
          <a:bodyPr>
            <a:normAutofit/>
          </a:bodyPr>
          <a:lstStyle/>
          <a:p>
            <a:r>
              <a:rPr lang="tr-TR" sz="2400" dirty="0"/>
              <a:t>Disiplin cezası vermeye yetkili makamlar, soruşturmada eksiklik olduğunun tespiti halinde eksikliklerin giderilmesi amacıyla dosyayı iade edebilir, soruşturmacı tarafından önerilen disiplin cezasını aynen verebilir, hafifletebilir veya reddedebilir.</a:t>
            </a:r>
          </a:p>
          <a:p>
            <a:pPr marL="0" indent="0">
              <a:buNone/>
            </a:pPr>
            <a:endParaRPr lang="tr-TR" sz="2400" dirty="0"/>
          </a:p>
          <a:p>
            <a:r>
              <a:rPr lang="tr-TR" sz="2400" dirty="0"/>
              <a:t>Disiplin kurullarında kararlar toplantıya katılanların salt çoğunluğu ile alınır. Oyların eşitliği halinde, başkanın kullandığı oy yönünde çoğunluk sağlanmış sayılır.</a:t>
            </a:r>
          </a:p>
          <a:p>
            <a:pPr marL="0" indent="0">
              <a:buNone/>
            </a:pPr>
            <a:endParaRPr lang="tr-TR" sz="2400" dirty="0"/>
          </a:p>
          <a:p>
            <a:r>
              <a:rPr lang="tr-TR" sz="2400" dirty="0"/>
              <a:t>Soruşturmacı, disiplin kurulu üyesi ise soruşturmasını yürüttüğü dosyanın toplantılarına katılamaz ve oy kullanamaz.</a:t>
            </a:r>
          </a:p>
        </p:txBody>
      </p:sp>
      <p:sp>
        <p:nvSpPr>
          <p:cNvPr id="5" name="Slayt Numarası Yer Tutucusu 4"/>
          <p:cNvSpPr>
            <a:spLocks noGrp="1"/>
          </p:cNvSpPr>
          <p:nvPr>
            <p:ph type="sldNum" sz="quarter" idx="12"/>
          </p:nvPr>
        </p:nvSpPr>
        <p:spPr/>
        <p:txBody>
          <a:bodyPr/>
          <a:lstStyle/>
          <a:p>
            <a:fld id="{1B65012B-D986-4087-9678-92AC0DCA5FE8}" type="slidenum">
              <a:rPr lang="tr-TR" smtClean="0"/>
              <a:t>24</a:t>
            </a:fld>
            <a:endParaRPr lang="tr-TR"/>
          </a:p>
        </p:txBody>
      </p:sp>
    </p:spTree>
    <p:extLst>
      <p:ext uri="{BB962C8B-B14F-4D97-AF65-F5344CB8AC3E}">
        <p14:creationId xmlns:p14="http://schemas.microsoft.com/office/powerpoint/2010/main" val="3145617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727273-C26D-4073-9211-A748144A134D}"/>
              </a:ext>
            </a:extLst>
          </p:cNvPr>
          <p:cNvSpPr>
            <a:spLocks noGrp="1"/>
          </p:cNvSpPr>
          <p:nvPr>
            <p:ph idx="1"/>
          </p:nvPr>
        </p:nvSpPr>
        <p:spPr>
          <a:xfrm>
            <a:off x="1371600" y="1123406"/>
            <a:ext cx="9601200" cy="4743994"/>
          </a:xfrm>
        </p:spPr>
        <p:txBody>
          <a:bodyPr/>
          <a:lstStyle/>
          <a:p>
            <a:pPr algn="just"/>
            <a:r>
              <a:rPr lang="tr-TR" dirty="0"/>
              <a:t>Disiplin cezası vermeye yetkili amirler kınama, yükseköğretim kurumundan bir haftadan bir aya kadar uzaklaştırma cezalarına soruşturmanın tamamlandığı günden itibaren en geç on gün içinde karar vermek zorundadır. Diğer disiplin cezalarının verilmesini gerektiren hallerde, dosya derhal disiplin kuruluna havale edilir. Disiplin kurulu, dosyayı aldığı tarihten itibaren en geç on gün içinde karar verir.</a:t>
            </a:r>
          </a:p>
          <a:p>
            <a:pPr marL="0" indent="0" algn="just">
              <a:buNone/>
            </a:pPr>
            <a:endParaRPr lang="tr-TR" dirty="0"/>
          </a:p>
          <a:p>
            <a:pPr algn="just"/>
            <a:r>
              <a:rPr lang="tr-TR" dirty="0"/>
              <a:t>Disiplin cezalarını vermeye yetkili amirler ile disiplin kurulları, disiplin suçunu oluşturan eylemlerin ağırlığını, soruşturulan öğrencinin daha önce bir disiplin cezası alıp almadığını, işlediği fiil dolayısıyla pişmanlık duyup duymadığını, yükseköğretim kurumundaki geçmiş davranış, çalışma ve başarılarını dikkate alarak bir derece alt ceza verebilir. Bir derece alt cezayı, asıl cezayı vermeye yetkili makam verir.</a:t>
            </a:r>
          </a:p>
          <a:p>
            <a:endParaRPr lang="tr-TR" dirty="0"/>
          </a:p>
        </p:txBody>
      </p:sp>
      <p:sp>
        <p:nvSpPr>
          <p:cNvPr id="4" name="Slayt Numarası Yer Tutucusu 3">
            <a:extLst>
              <a:ext uri="{FF2B5EF4-FFF2-40B4-BE49-F238E27FC236}">
                <a16:creationId xmlns:a16="http://schemas.microsoft.com/office/drawing/2014/main" id="{63411706-7278-4215-AFF8-CB29A3970BFC}"/>
              </a:ext>
            </a:extLst>
          </p:cNvPr>
          <p:cNvSpPr>
            <a:spLocks noGrp="1"/>
          </p:cNvSpPr>
          <p:nvPr>
            <p:ph type="sldNum" sz="quarter" idx="12"/>
          </p:nvPr>
        </p:nvSpPr>
        <p:spPr/>
        <p:txBody>
          <a:bodyPr/>
          <a:lstStyle/>
          <a:p>
            <a:fld id="{1B65012B-D986-4087-9678-92AC0DCA5FE8}" type="slidenum">
              <a:rPr lang="tr-TR" smtClean="0"/>
              <a:t>25</a:t>
            </a:fld>
            <a:endParaRPr lang="tr-TR"/>
          </a:p>
        </p:txBody>
      </p:sp>
    </p:spTree>
    <p:extLst>
      <p:ext uri="{BB962C8B-B14F-4D97-AF65-F5344CB8AC3E}">
        <p14:creationId xmlns:p14="http://schemas.microsoft.com/office/powerpoint/2010/main" val="2554335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3"/>
            <a:ext cx="9435831" cy="3397453"/>
          </a:xfrm>
        </p:spPr>
        <p:txBody>
          <a:bodyPr/>
          <a:lstStyle/>
          <a:p>
            <a:pPr lvl="0"/>
            <a:r>
              <a:rPr lang="tr-TR" dirty="0"/>
              <a:t>DİSİPLİN SORUŞTURMASI SONUCUNUN BİLDİRİLMESİ</a:t>
            </a:r>
          </a:p>
        </p:txBody>
      </p:sp>
    </p:spTree>
    <p:extLst>
      <p:ext uri="{BB962C8B-B14F-4D97-AF65-F5344CB8AC3E}">
        <p14:creationId xmlns:p14="http://schemas.microsoft.com/office/powerpoint/2010/main" val="304378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166949"/>
            <a:ext cx="9601200" cy="4815562"/>
          </a:xfrm>
        </p:spPr>
        <p:txBody>
          <a:bodyPr>
            <a:normAutofit/>
          </a:bodyPr>
          <a:lstStyle/>
          <a:p>
            <a:pPr algn="just"/>
            <a:r>
              <a:rPr lang="tr-TR" sz="2400" dirty="0"/>
              <a:t>Disiplin soruşturmasının sonucu, hakkında disiplin soruşturması yürütülen öğrenci ile varsa mağdura bildirilir.</a:t>
            </a:r>
          </a:p>
          <a:p>
            <a:pPr marL="0" indent="0" algn="just">
              <a:buNone/>
            </a:pPr>
            <a:endParaRPr lang="tr-TR" sz="2400" dirty="0"/>
          </a:p>
          <a:p>
            <a:pPr algn="just"/>
            <a:r>
              <a:rPr lang="tr-TR" sz="2400" dirty="0"/>
              <a:t>Disiplin soruşturması sonunda verilen disiplin cezası, soruşturma açmaya yetkili amir tarafından yukarıda sayılanlara ilaveten; öğrenciye burs veya kredi veren kuruluşa ve yükseköğretim kurumuna bildirilir.</a:t>
            </a:r>
          </a:p>
          <a:p>
            <a:pPr marL="0" indent="0" algn="just">
              <a:buNone/>
            </a:pPr>
            <a:endParaRPr lang="tr-TR" sz="2400" dirty="0"/>
          </a:p>
          <a:p>
            <a:pPr algn="just"/>
            <a:r>
              <a:rPr lang="tr-TR" sz="2400" dirty="0"/>
              <a:t>Disiplin cezası vermeye yetkili amir veya kurul kararlarında hangi tarihten itibaren uygulanacağı belirtilmediği takdirde, disiplin cezaları verildikleri tarihten itibaren uygulanırlar.</a:t>
            </a:r>
          </a:p>
        </p:txBody>
      </p:sp>
      <p:sp>
        <p:nvSpPr>
          <p:cNvPr id="5" name="Slayt Numarası Yer Tutucusu 4"/>
          <p:cNvSpPr>
            <a:spLocks noGrp="1"/>
          </p:cNvSpPr>
          <p:nvPr>
            <p:ph type="sldNum" sz="quarter" idx="12"/>
          </p:nvPr>
        </p:nvSpPr>
        <p:spPr/>
        <p:txBody>
          <a:bodyPr/>
          <a:lstStyle/>
          <a:p>
            <a:fld id="{1B65012B-D986-4087-9678-92AC0DCA5FE8}" type="slidenum">
              <a:rPr lang="tr-TR" smtClean="0"/>
              <a:t>27</a:t>
            </a:fld>
            <a:endParaRPr lang="tr-TR"/>
          </a:p>
        </p:txBody>
      </p:sp>
    </p:spTree>
    <p:extLst>
      <p:ext uri="{BB962C8B-B14F-4D97-AF65-F5344CB8AC3E}">
        <p14:creationId xmlns:p14="http://schemas.microsoft.com/office/powerpoint/2010/main" val="3718248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4"/>
            <a:ext cx="9435831" cy="2801566"/>
          </a:xfrm>
        </p:spPr>
        <p:txBody>
          <a:bodyPr/>
          <a:lstStyle/>
          <a:p>
            <a:pPr lvl="0"/>
            <a:r>
              <a:rPr lang="tr-TR" dirty="0"/>
              <a:t>BAŞVURU YOLLARI VE CEZALARIN UYGULANMASI</a:t>
            </a:r>
          </a:p>
        </p:txBody>
      </p:sp>
    </p:spTree>
    <p:extLst>
      <p:ext uri="{BB962C8B-B14F-4D97-AF65-F5344CB8AC3E}">
        <p14:creationId xmlns:p14="http://schemas.microsoft.com/office/powerpoint/2010/main" val="1551825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923109"/>
            <a:ext cx="9601200" cy="5390142"/>
          </a:xfrm>
        </p:spPr>
        <p:txBody>
          <a:bodyPr>
            <a:normAutofit/>
          </a:bodyPr>
          <a:lstStyle/>
          <a:p>
            <a:pPr algn="just"/>
            <a:r>
              <a:rPr lang="tr-TR" sz="2400" dirty="0"/>
              <a:t>Disiplin amirleri ve kurullarınca verilen disiplin cezalarına karşı on beş gün içinde üniversite yönetim kuruluna itiraz edilebilir. Dosya kapsamında, disiplin suçunu oluşturan fiil sebebiyle doğrudan mağdur olan kişi de aynı usulle karara itiraz edebilir. Cezalar öğrencinin dosyasına işlenir.</a:t>
            </a:r>
          </a:p>
          <a:p>
            <a:pPr marL="0" indent="0" algn="just">
              <a:buNone/>
            </a:pPr>
            <a:endParaRPr lang="tr-TR" sz="2400" dirty="0"/>
          </a:p>
          <a:p>
            <a:pPr algn="just"/>
            <a:r>
              <a:rPr lang="tr-TR" sz="2400" dirty="0"/>
              <a:t>İtiraz halinde, üniversite yönetim kurulu, on beş gün içinde itirazı kabul veya reddeder. İtirazın kabulü halinde yetkili disiplin amiri veya kurulu kabul gerekçesini dikkate alarak otuz gün içinde karar verir.</a:t>
            </a:r>
          </a:p>
          <a:p>
            <a:pPr marL="0" indent="0" algn="just">
              <a:buNone/>
            </a:pPr>
            <a:endParaRPr lang="tr-TR" sz="2400" dirty="0"/>
          </a:p>
          <a:p>
            <a:pPr algn="just"/>
            <a:r>
              <a:rPr lang="tr-TR" sz="2400" dirty="0"/>
              <a:t>Öğrencilere verilen disiplin cezalarına karşı, itiraz hakkı kullanılmadan da idari yargı yoluna başvurulabilir.</a:t>
            </a:r>
          </a:p>
          <a:p>
            <a:pPr lvl="0" algn="just"/>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29</a:t>
            </a:fld>
            <a:endParaRPr lang="tr-TR"/>
          </a:p>
        </p:txBody>
      </p:sp>
    </p:spTree>
    <p:extLst>
      <p:ext uri="{BB962C8B-B14F-4D97-AF65-F5344CB8AC3E}">
        <p14:creationId xmlns:p14="http://schemas.microsoft.com/office/powerpoint/2010/main" val="245077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br>
              <a:rPr lang="tr-TR" dirty="0"/>
            </a:br>
            <a:endParaRPr lang="tr-TR" dirty="0"/>
          </a:p>
        </p:txBody>
      </p:sp>
      <p:sp>
        <p:nvSpPr>
          <p:cNvPr id="3" name="İçerik Yer Tutucusu 2"/>
          <p:cNvSpPr>
            <a:spLocks noGrp="1"/>
          </p:cNvSpPr>
          <p:nvPr>
            <p:ph idx="1"/>
          </p:nvPr>
        </p:nvSpPr>
        <p:spPr>
          <a:xfrm>
            <a:off x="1400783" y="1566152"/>
            <a:ext cx="9776298" cy="3861881"/>
          </a:xfrm>
        </p:spPr>
        <p:txBody>
          <a:bodyPr>
            <a:normAutofit/>
          </a:bodyPr>
          <a:lstStyle/>
          <a:p>
            <a:pPr algn="just"/>
            <a:r>
              <a:rPr lang="tr-TR" sz="2400" dirty="0"/>
              <a:t>Yükseköğretim öğrenci disiplin işleri 7437/2 sayılı Kanunla yeniden düzenlenerek 9 Şubat 2023 tarihli Resmi Gazetede yayımlanmış ve yürürlüğe girmiştir.</a:t>
            </a:r>
          </a:p>
          <a:p>
            <a:pPr algn="just"/>
            <a:r>
              <a:rPr lang="tr-TR" sz="2400" dirty="0"/>
              <a:t>Düzenlemeyle 2547 sayılı Kanunun 54.maddesi değiştirilmiştir.</a:t>
            </a:r>
          </a:p>
          <a:p>
            <a:pPr marL="0" indent="0">
              <a:buNone/>
            </a:pPr>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3</a:t>
            </a:fld>
            <a:endParaRPr lang="tr-TR"/>
          </a:p>
        </p:txBody>
      </p:sp>
    </p:spTree>
    <p:extLst>
      <p:ext uri="{BB962C8B-B14F-4D97-AF65-F5344CB8AC3E}">
        <p14:creationId xmlns:p14="http://schemas.microsoft.com/office/powerpoint/2010/main" val="1825984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097280"/>
            <a:ext cx="9601200" cy="5147877"/>
          </a:xfrm>
        </p:spPr>
        <p:txBody>
          <a:bodyPr>
            <a:normAutofit/>
          </a:bodyPr>
          <a:lstStyle/>
          <a:p>
            <a:pPr algn="just"/>
            <a:r>
              <a:rPr lang="tr-TR" sz="2400" dirty="0"/>
              <a:t>Özel olarak düzenlenen haller hariç öğrenciye yapılacak tebligatta, 11/2/1959 tarihli ve 7201 sayılı Tebligat Kanunu hükümleri uygulanır. Ancak yükseköğretim kurumuna kaydolurken bildirdiği adresi değiştirdiği halde, bunu mensubu bulunduğu yükseköğretim kurumuna bildirmeyen veya yanlış ya da eksik bildiren öğrenciye, yükseköğretim kurumunda kayıtlı adresine gönderilmiş tebligat, usulüne uygun tebligat sayılır.</a:t>
            </a:r>
          </a:p>
          <a:p>
            <a:pPr marL="0" indent="0" algn="just">
              <a:buNone/>
            </a:pPr>
            <a:endParaRPr lang="tr-TR" sz="2400" dirty="0"/>
          </a:p>
          <a:p>
            <a:pPr algn="just"/>
            <a:r>
              <a:rPr lang="tr-TR" sz="2400" dirty="0"/>
              <a:t>Disiplin soruşturmasına ait dosyalar dizi pusulasıyla birlikte teslim edilir ve alınır. Dizi pusulasının altında teslim eden ve alanın imzaları bulunur.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30</a:t>
            </a:fld>
            <a:endParaRPr lang="tr-TR"/>
          </a:p>
        </p:txBody>
      </p:sp>
    </p:spTree>
    <p:extLst>
      <p:ext uri="{BB962C8B-B14F-4D97-AF65-F5344CB8AC3E}">
        <p14:creationId xmlns:p14="http://schemas.microsoft.com/office/powerpoint/2010/main" val="347222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0238" y="1352145"/>
            <a:ext cx="9552562" cy="4515255"/>
          </a:xfrm>
        </p:spPr>
        <p:txBody>
          <a:bodyPr/>
          <a:lstStyle/>
          <a:p>
            <a:pPr algn="just"/>
            <a:r>
              <a:rPr lang="tr-TR" sz="2400" dirty="0"/>
              <a:t>Yükseköğretim öğrenci disiplin soruşturmalarında uygulanacak usuller </a:t>
            </a:r>
          </a:p>
          <a:p>
            <a:pPr marL="0" indent="0" algn="just">
              <a:buNone/>
            </a:pPr>
            <a:endParaRPr lang="tr-TR" sz="2400" dirty="0"/>
          </a:p>
          <a:p>
            <a:pPr algn="just"/>
            <a:r>
              <a:rPr lang="tr-TR" sz="2400" dirty="0"/>
              <a:t>2547 sayılı Kanunun 54. maddesinde yer alan hükümler uygulanacaktır.</a:t>
            </a:r>
          </a:p>
          <a:p>
            <a:pPr marL="0" indent="0" algn="just">
              <a:buNone/>
            </a:pPr>
            <a:endParaRPr lang="tr-TR" sz="2400" dirty="0"/>
          </a:p>
          <a:p>
            <a:pPr algn="just"/>
            <a:r>
              <a:rPr lang="tr-TR" sz="2400" dirty="0"/>
              <a:t>2547 sayılı Kanunun 54. maddesinde disiplin cezaları ve disiplin cezalarını gerektiren disiplin suçları tek tek belirtilmiştir.</a:t>
            </a:r>
          </a:p>
          <a:p>
            <a:pPr algn="just"/>
            <a:endParaRPr lang="tr-TR" sz="2400" dirty="0"/>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a:t>
            </a:fld>
            <a:endParaRPr lang="tr-TR"/>
          </a:p>
        </p:txBody>
      </p:sp>
    </p:spTree>
    <p:extLst>
      <p:ext uri="{BB962C8B-B14F-4D97-AF65-F5344CB8AC3E}">
        <p14:creationId xmlns:p14="http://schemas.microsoft.com/office/powerpoint/2010/main" val="316193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3233" y="2046514"/>
            <a:ext cx="9435831" cy="3284242"/>
          </a:xfrm>
        </p:spPr>
        <p:txBody>
          <a:bodyPr/>
          <a:lstStyle/>
          <a:p>
            <a:pPr lvl="0"/>
            <a:r>
              <a:rPr lang="tr-TR" dirty="0"/>
              <a:t>DİSİPLİN SUÇUNUN TEKERRÜRÜ</a:t>
            </a:r>
            <a:br>
              <a:rPr lang="tr-TR" dirty="0"/>
            </a:br>
            <a:endParaRPr lang="tr-TR" dirty="0"/>
          </a:p>
        </p:txBody>
      </p:sp>
    </p:spTree>
    <p:extLst>
      <p:ext uri="{BB962C8B-B14F-4D97-AF65-F5344CB8AC3E}">
        <p14:creationId xmlns:p14="http://schemas.microsoft.com/office/powerpoint/2010/main" val="409706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99C7D3E-1610-4A9C-8ABE-A79A72318FE1}"/>
              </a:ext>
            </a:extLst>
          </p:cNvPr>
          <p:cNvSpPr>
            <a:spLocks noGrp="1"/>
          </p:cNvSpPr>
          <p:nvPr>
            <p:ph idx="1"/>
          </p:nvPr>
        </p:nvSpPr>
        <p:spPr/>
        <p:txBody>
          <a:bodyPr>
            <a:normAutofit/>
          </a:bodyPr>
          <a:lstStyle/>
          <a:p>
            <a:r>
              <a:rPr lang="tr-TR" sz="2400" dirty="0"/>
              <a:t>Disiplin cezası verilmesine sebep olmuş bir eylemin, cezanın bildiriminden sonra ve disiplin ceza zamanaşımı süresi içerisinde tekerrüründe bir derece ağır ceza uygulanır.</a:t>
            </a:r>
          </a:p>
          <a:p>
            <a:pPr marL="0" indent="0">
              <a:buNone/>
            </a:pPr>
            <a:endParaRPr lang="tr-TR" sz="2400" dirty="0"/>
          </a:p>
          <a:p>
            <a:r>
              <a:rPr lang="tr-TR" sz="2400" dirty="0"/>
              <a:t>Disiplin suçunun tekerrürü gerekçesiyle yükseköğretim kurumundan çıkarma cezası verilemez.</a:t>
            </a:r>
          </a:p>
        </p:txBody>
      </p:sp>
      <p:sp>
        <p:nvSpPr>
          <p:cNvPr id="4" name="Slayt Numarası Yer Tutucusu 3">
            <a:extLst>
              <a:ext uri="{FF2B5EF4-FFF2-40B4-BE49-F238E27FC236}">
                <a16:creationId xmlns:a16="http://schemas.microsoft.com/office/drawing/2014/main" id="{FCEBA12E-FA6F-4408-8310-97B03C308959}"/>
              </a:ext>
            </a:extLst>
          </p:cNvPr>
          <p:cNvSpPr>
            <a:spLocks noGrp="1"/>
          </p:cNvSpPr>
          <p:nvPr>
            <p:ph type="sldNum" sz="quarter" idx="12"/>
          </p:nvPr>
        </p:nvSpPr>
        <p:spPr/>
        <p:txBody>
          <a:bodyPr/>
          <a:lstStyle/>
          <a:p>
            <a:fld id="{1B65012B-D986-4087-9678-92AC0DCA5FE8}" type="slidenum">
              <a:rPr lang="tr-TR" smtClean="0"/>
              <a:t>6</a:t>
            </a:fld>
            <a:endParaRPr lang="tr-TR"/>
          </a:p>
        </p:txBody>
      </p:sp>
    </p:spTree>
    <p:extLst>
      <p:ext uri="{BB962C8B-B14F-4D97-AF65-F5344CB8AC3E}">
        <p14:creationId xmlns:p14="http://schemas.microsoft.com/office/powerpoint/2010/main" val="118660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3233" y="1614791"/>
            <a:ext cx="9435831" cy="3715965"/>
          </a:xfrm>
        </p:spPr>
        <p:txBody>
          <a:bodyPr/>
          <a:lstStyle/>
          <a:p>
            <a:pPr lvl="0"/>
            <a:r>
              <a:rPr lang="tr-TR" dirty="0"/>
              <a:t>Soruşturma Emri Vermeye Yetkili Makamlar</a:t>
            </a:r>
          </a:p>
        </p:txBody>
      </p:sp>
    </p:spTree>
    <p:extLst>
      <p:ext uri="{BB962C8B-B14F-4D97-AF65-F5344CB8AC3E}">
        <p14:creationId xmlns:p14="http://schemas.microsoft.com/office/powerpoint/2010/main" val="214341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(Disiplin Amirleri)</a:t>
            </a:r>
            <a:br>
              <a:rPr lang="tr-TR" dirty="0"/>
            </a:br>
            <a:endParaRPr lang="tr-TR" dirty="0"/>
          </a:p>
        </p:txBody>
      </p:sp>
      <p:sp>
        <p:nvSpPr>
          <p:cNvPr id="3" name="İçerik Yer Tutucusu 2"/>
          <p:cNvSpPr>
            <a:spLocks noGrp="1"/>
          </p:cNvSpPr>
          <p:nvPr>
            <p:ph idx="1"/>
          </p:nvPr>
        </p:nvSpPr>
        <p:spPr>
          <a:xfrm>
            <a:off x="1371600" y="1780162"/>
            <a:ext cx="9601200" cy="4620638"/>
          </a:xfrm>
        </p:spPr>
        <p:txBody>
          <a:bodyPr>
            <a:normAutofit/>
          </a:bodyPr>
          <a:lstStyle/>
          <a:p>
            <a:pPr algn="just"/>
            <a:r>
              <a:rPr lang="tr-TR" dirty="0"/>
              <a:t>Bir fakülte, enstitü, konservatuvar, yüksekokul veya meslek yüksekokulu içinde öğrencilerin işlemiş oldukları disiplin suçlarından dolayı soruşturma açmaya ilgili fakülte dekanı, enstitü, konservatuvar, yüksekokul veya meslek yüksekokulu müdürü yetkilidir.</a:t>
            </a:r>
          </a:p>
          <a:p>
            <a:pPr algn="just"/>
            <a:r>
              <a:rPr lang="tr-TR" dirty="0"/>
              <a:t> Bu fıkranın (a) bendi hükmü hariç olmak üzere, yükseköğretim kurumları içinde veya dışında, müşterek alan ya da mekânlarda işlenen disiplin suçları, öğrencilerin toplu olarak işledikleri disiplin suçları ile birden çok fakülte, enstitü, konservatuvar, yüksekokul veya meslek yüksekokulu öğrencilerinin birlikte işledikleri disiplin suçlarında, soruşturma açmaya rektör yetkilidir.</a:t>
            </a:r>
            <a:endParaRPr lang="tr-TR" sz="2400" dirty="0"/>
          </a:p>
          <a:p>
            <a:pPr marL="0" indent="0">
              <a:buNone/>
            </a:pPr>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8</a:t>
            </a:fld>
            <a:endParaRPr lang="tr-TR"/>
          </a:p>
        </p:txBody>
      </p:sp>
    </p:spTree>
    <p:extLst>
      <p:ext uri="{BB962C8B-B14F-4D97-AF65-F5344CB8AC3E}">
        <p14:creationId xmlns:p14="http://schemas.microsoft.com/office/powerpoint/2010/main" val="284742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6229" y="1274323"/>
            <a:ext cx="9435831" cy="3715965"/>
          </a:xfrm>
        </p:spPr>
        <p:txBody>
          <a:bodyPr/>
          <a:lstStyle/>
          <a:p>
            <a:pPr lvl="0"/>
            <a:r>
              <a:rPr lang="tr-TR" dirty="0"/>
              <a:t>Disiplin Soruşturmasında Uyulacak Esaslar</a:t>
            </a:r>
          </a:p>
        </p:txBody>
      </p:sp>
    </p:spTree>
    <p:extLst>
      <p:ext uri="{BB962C8B-B14F-4D97-AF65-F5344CB8AC3E}">
        <p14:creationId xmlns:p14="http://schemas.microsoft.com/office/powerpoint/2010/main" val="29764480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TM10001105[[fn=kırpılmış]]</Template>
  <TotalTime>398</TotalTime>
  <Words>1652</Words>
  <Application>Microsoft Office PowerPoint</Application>
  <PresentationFormat>Geniş ekran</PresentationFormat>
  <Paragraphs>108</Paragraphs>
  <Slides>30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30</vt:i4>
      </vt:variant>
    </vt:vector>
  </HeadingPairs>
  <TitlesOfParts>
    <vt:vector size="33" baseType="lpstr">
      <vt:lpstr>Calibri</vt:lpstr>
      <vt:lpstr>Franklin Gothic Book</vt:lpstr>
      <vt:lpstr>Crop</vt:lpstr>
      <vt:lpstr>      Yükseköğretim ÖĞRENCİ Disiplin Soruşturması</vt:lpstr>
      <vt:lpstr>hukuki dayanak</vt:lpstr>
      <vt:lpstr> </vt:lpstr>
      <vt:lpstr>PowerPoint Sunusu</vt:lpstr>
      <vt:lpstr>DİSİPLİN SUÇUNUN TEKERRÜRÜ </vt:lpstr>
      <vt:lpstr>PowerPoint Sunusu</vt:lpstr>
      <vt:lpstr>Soruşturma Emri Vermeye Yetkili Makamlar</vt:lpstr>
      <vt:lpstr>(Disiplin Amirleri) </vt:lpstr>
      <vt:lpstr>Disiplin Soruşturmasında Uyulacak Esaslar</vt:lpstr>
      <vt:lpstr>PowerPoint Sunusu</vt:lpstr>
      <vt:lpstr> Soruşturmanın SÜRESİ VE ZAMANAŞIMI</vt:lpstr>
      <vt:lpstr>PowerPoint Sunusu</vt:lpstr>
      <vt:lpstr>SAVUNMA HAKKI</vt:lpstr>
      <vt:lpstr>PowerPoint Sunusu</vt:lpstr>
      <vt:lpstr>DİSİPLİN SORUŞTURMASINDA UYGULANACAK ESASLAR</vt:lpstr>
      <vt:lpstr>PowerPoint Sunusu</vt:lpstr>
      <vt:lpstr>PowerPoint Sunusu</vt:lpstr>
      <vt:lpstr>PowerPoint Sunusu</vt:lpstr>
      <vt:lpstr>DİSİPLİN CEZASI VERME YETKİSİ </vt:lpstr>
      <vt:lpstr>PowerPoint Sunusu</vt:lpstr>
      <vt:lpstr>DİSİPLİN KURULLARININ ÇALIŞMA USULLERİ</vt:lpstr>
      <vt:lpstr>PowerPoint Sunusu</vt:lpstr>
      <vt:lpstr>OYLAMA KARAR VE KARAR SÜRELERİ</vt:lpstr>
      <vt:lpstr>PowerPoint Sunusu</vt:lpstr>
      <vt:lpstr>PowerPoint Sunusu</vt:lpstr>
      <vt:lpstr>DİSİPLİN SORUŞTURMASI SONUCUNUN BİLDİRİLMESİ</vt:lpstr>
      <vt:lpstr>PowerPoint Sunusu</vt:lpstr>
      <vt:lpstr>BAŞVURU YOLLARI VE CEZALARIN UYGULANMASI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Yükseköğretim Personel Disiplin Soruşturması</dc:title>
  <dc:creator>User</dc:creator>
  <cp:lastModifiedBy>USER</cp:lastModifiedBy>
  <cp:revision>212</cp:revision>
  <dcterms:created xsi:type="dcterms:W3CDTF">2018-01-22T13:22:25Z</dcterms:created>
  <dcterms:modified xsi:type="dcterms:W3CDTF">2024-03-05T09:53:31Z</dcterms:modified>
</cp:coreProperties>
</file>