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70"/>
  </p:notesMasterIdLst>
  <p:sldIdLst>
    <p:sldId id="256" r:id="rId2"/>
    <p:sldId id="262" r:id="rId3"/>
    <p:sldId id="257" r:id="rId4"/>
    <p:sldId id="259" r:id="rId5"/>
    <p:sldId id="265" r:id="rId6"/>
    <p:sldId id="266" r:id="rId7"/>
    <p:sldId id="267" r:id="rId8"/>
    <p:sldId id="268" r:id="rId9"/>
    <p:sldId id="269" r:id="rId10"/>
    <p:sldId id="270" r:id="rId11"/>
    <p:sldId id="271" r:id="rId12"/>
    <p:sldId id="272" r:id="rId13"/>
    <p:sldId id="273" r:id="rId14"/>
    <p:sldId id="274" r:id="rId15"/>
    <p:sldId id="276" r:id="rId16"/>
    <p:sldId id="278" r:id="rId17"/>
    <p:sldId id="279" r:id="rId18"/>
    <p:sldId id="282" r:id="rId19"/>
    <p:sldId id="277" r:id="rId20"/>
    <p:sldId id="275" r:id="rId21"/>
    <p:sldId id="283" r:id="rId22"/>
    <p:sldId id="280" r:id="rId23"/>
    <p:sldId id="281" r:id="rId24"/>
    <p:sldId id="284" r:id="rId25"/>
    <p:sldId id="287" r:id="rId26"/>
    <p:sldId id="285" r:id="rId27"/>
    <p:sldId id="286" r:id="rId28"/>
    <p:sldId id="288" r:id="rId29"/>
    <p:sldId id="289" r:id="rId30"/>
    <p:sldId id="293" r:id="rId31"/>
    <p:sldId id="290" r:id="rId32"/>
    <p:sldId id="291" r:id="rId33"/>
    <p:sldId id="292" r:id="rId34"/>
    <p:sldId id="294" r:id="rId35"/>
    <p:sldId id="295" r:id="rId36"/>
    <p:sldId id="298" r:id="rId37"/>
    <p:sldId id="296" r:id="rId38"/>
    <p:sldId id="299" r:id="rId39"/>
    <p:sldId id="297" r:id="rId40"/>
    <p:sldId id="300" r:id="rId41"/>
    <p:sldId id="301" r:id="rId42"/>
    <p:sldId id="302" r:id="rId43"/>
    <p:sldId id="303" r:id="rId44"/>
    <p:sldId id="305" r:id="rId45"/>
    <p:sldId id="304" r:id="rId46"/>
    <p:sldId id="306" r:id="rId47"/>
    <p:sldId id="308" r:id="rId48"/>
    <p:sldId id="328" r:id="rId49"/>
    <p:sldId id="307" r:id="rId50"/>
    <p:sldId id="309" r:id="rId51"/>
    <p:sldId id="310" r:id="rId52"/>
    <p:sldId id="311" r:id="rId53"/>
    <p:sldId id="313" r:id="rId54"/>
    <p:sldId id="312" r:id="rId55"/>
    <p:sldId id="314" r:id="rId56"/>
    <p:sldId id="315" r:id="rId57"/>
    <p:sldId id="316" r:id="rId58"/>
    <p:sldId id="317" r:id="rId59"/>
    <p:sldId id="329" r:id="rId60"/>
    <p:sldId id="319" r:id="rId61"/>
    <p:sldId id="318" r:id="rId62"/>
    <p:sldId id="321" r:id="rId63"/>
    <p:sldId id="320" r:id="rId64"/>
    <p:sldId id="322" r:id="rId65"/>
    <p:sldId id="323" r:id="rId66"/>
    <p:sldId id="325" r:id="rId67"/>
    <p:sldId id="324" r:id="rId68"/>
    <p:sldId id="326" r:id="rId6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702F93-E86F-4ADB-86A6-995CC15EBBC6}" type="datetimeFigureOut">
              <a:rPr lang="tr-TR" smtClean="0"/>
              <a:t>5.03.2024</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D8EA8-51E3-4739-81E1-69C8507D4ECA}" type="slidenum">
              <a:rPr lang="tr-TR" smtClean="0"/>
              <a:t>‹#›</a:t>
            </a:fld>
            <a:endParaRPr lang="tr-TR"/>
          </a:p>
        </p:txBody>
      </p:sp>
    </p:spTree>
    <p:extLst>
      <p:ext uri="{BB962C8B-B14F-4D97-AF65-F5344CB8AC3E}">
        <p14:creationId xmlns:p14="http://schemas.microsoft.com/office/powerpoint/2010/main" val="2777317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5B89B1D-B7AA-4B87-B2E0-11EA917C102F}" type="datetime1">
              <a:rPr lang="tr-TR" smtClean="0"/>
              <a:t>5.03.2024</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65012B-D986-4087-9678-92AC0DCA5FE8}" type="slidenum">
              <a:rPr lang="tr-TR" smtClean="0"/>
              <a:t>‹#›</a:t>
            </a:fld>
            <a:endParaRPr lang="tr-TR"/>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8909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A7C6308-2CB8-485A-A282-9534FC2F1A00}" type="datetime1">
              <a:rPr lang="tr-TR" smtClean="0"/>
              <a:t>5.03.2024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835026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619E4E8-3167-4C1E-85BA-897D839AF432}" type="datetime1">
              <a:rPr lang="tr-TR" smtClean="0"/>
              <a:t>5.03.2024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3432299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740F22C-53C6-4248-BE34-4C66B734C6FE}" type="datetime1">
              <a:rPr lang="tr-TR" smtClean="0"/>
              <a:t>5.03.2024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299151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524B280-B6B6-46FC-A2DE-DDAE67B5C519}" type="datetime1">
              <a:rPr lang="tr-TR" smtClean="0"/>
              <a:t>5.03.2024</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65012B-D986-4087-9678-92AC0DCA5FE8}"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6756723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171A672-A9AA-450F-A2D5-EADE54CD0D88}" type="datetime1">
              <a:rPr lang="tr-TR" smtClean="0"/>
              <a:t>5.03.2024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117396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E74D378-24BF-47C0-9939-58C658DCEE36}" type="datetime1">
              <a:rPr lang="tr-TR" smtClean="0"/>
              <a:t>5.03.2024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107883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5F5232C-030A-4934-AC00-D81607A72E3A}" type="datetime1">
              <a:rPr lang="tr-TR" smtClean="0"/>
              <a:t>5.03.2024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81856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17329-2520-4716-826D-B98185CDC600}" type="datetime1">
              <a:rPr lang="tr-TR" smtClean="0"/>
              <a:t>5.03.2024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107873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BB10B19-42AF-4F63-9153-5AAF1A337C2B}" type="datetime1">
              <a:rPr lang="tr-TR" smtClean="0"/>
              <a:t>5.03.2024</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65012B-D986-4087-9678-92AC0DCA5FE8}"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443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EF96951-47E0-436F-98AC-5A9631D6ECAF}" type="datetime1">
              <a:rPr lang="tr-TR" smtClean="0"/>
              <a:t>5.03.2024</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65012B-D986-4087-9678-92AC0DCA5FE8}"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495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BC4E3B7-02AA-427F-A396-E95DC92AC51C}" type="datetime1">
              <a:rPr lang="tr-TR" smtClean="0"/>
              <a:t>5.03.2024</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65012B-D986-4087-9678-92AC0DCA5FE8}"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929457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15128" y="1788454"/>
            <a:ext cx="8483740" cy="3522848"/>
          </a:xfrm>
        </p:spPr>
        <p:txBody>
          <a:bodyPr/>
          <a:lstStyle/>
          <a:p>
            <a:r>
              <a:rPr lang="tr-TR" dirty="0"/>
              <a:t>	</a:t>
            </a:r>
            <a:br>
              <a:rPr lang="tr-TR" dirty="0"/>
            </a:br>
            <a:br>
              <a:rPr lang="tr-TR" dirty="0"/>
            </a:br>
            <a:br>
              <a:rPr lang="tr-TR" dirty="0"/>
            </a:br>
            <a:br>
              <a:rPr lang="tr-TR" dirty="0"/>
            </a:br>
            <a:br>
              <a:rPr lang="tr-TR" dirty="0"/>
            </a:br>
            <a:r>
              <a:rPr lang="tr-TR" dirty="0"/>
              <a:t>Yükseköğretim Personel Disiplin Soruşturması</a:t>
            </a:r>
          </a:p>
        </p:txBody>
      </p:sp>
    </p:spTree>
    <p:extLst>
      <p:ext uri="{BB962C8B-B14F-4D97-AF65-F5344CB8AC3E}">
        <p14:creationId xmlns:p14="http://schemas.microsoft.com/office/powerpoint/2010/main" val="2592886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52144" y="1151811"/>
            <a:ext cx="9601200" cy="5301575"/>
          </a:xfrm>
        </p:spPr>
        <p:txBody>
          <a:bodyPr>
            <a:normAutofit fontScale="92500"/>
          </a:bodyPr>
          <a:lstStyle/>
          <a:p>
            <a:pPr lvl="0" algn="just"/>
            <a:endParaRPr lang="tr-TR" sz="2400" dirty="0"/>
          </a:p>
          <a:p>
            <a:pPr lvl="0" algn="just"/>
            <a:r>
              <a:rPr lang="tr-TR" sz="2400" dirty="0"/>
              <a:t>Disiplin cezası gerektiren bir fiilin işlendiğini öğrenen disiplin amiri yazılı olarak disiplin soruşturması başlatır. Yazıda suçlanan kişinin adı-soyadı, görevi ve unvanı ile olayın/eylemin ne olduğu belirtilir. Amir, soruşturmayı kendisi yapabileceği gibi, birimi içerisinden soruşturmacı veya komisyon görevlendirebilir.</a:t>
            </a:r>
          </a:p>
          <a:p>
            <a:pPr marL="0" indent="0" algn="just">
              <a:buNone/>
            </a:pPr>
            <a:r>
              <a:rPr lang="tr-TR" sz="2400" dirty="0"/>
              <a:t>     Ancak zorunlu hallerde rektörlük aracılığıyla diğer birimlerde</a:t>
            </a:r>
            <a:br>
              <a:rPr lang="tr-TR" sz="2400" dirty="0"/>
            </a:br>
            <a:r>
              <a:rPr lang="tr-TR" sz="2400" dirty="0"/>
              <a:t>     soruşturmacı talep edilebilir.</a:t>
            </a:r>
          </a:p>
          <a:p>
            <a:pPr marL="0" indent="0" algn="just">
              <a:buNone/>
            </a:pPr>
            <a:r>
              <a:rPr lang="tr-TR" sz="2400" dirty="0"/>
              <a:t>     2547 madde 53 de disiplin amirinin hem adli ceza soruşturması, hem</a:t>
            </a:r>
            <a:br>
              <a:rPr lang="tr-TR" sz="2400" dirty="0"/>
            </a:br>
            <a:r>
              <a:rPr lang="tr-TR" sz="2400" dirty="0"/>
              <a:t>     de disiplin soruşturması açma yetkisi olduğundan, kargaşaya yol</a:t>
            </a:r>
            <a:br>
              <a:rPr lang="tr-TR" sz="2400" dirty="0"/>
            </a:br>
            <a:r>
              <a:rPr lang="tr-TR" sz="2400" dirty="0"/>
              <a:t>     açmamak için soruşturma emrinde disiplin soruşturması ibaresi yer almalıdır.</a:t>
            </a:r>
          </a:p>
          <a:p>
            <a:pPr marL="0" indent="0" algn="just">
              <a:buNone/>
            </a:pPr>
            <a:endParaRPr lang="tr-TR" sz="2400" dirty="0"/>
          </a:p>
          <a:p>
            <a:pPr marL="0" indent="0" algn="just">
              <a:buNone/>
            </a:pPr>
            <a:br>
              <a:rPr lang="tr-TR" sz="2400" dirty="0"/>
            </a:b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10</a:t>
            </a:fld>
            <a:endParaRPr lang="tr-TR"/>
          </a:p>
        </p:txBody>
      </p:sp>
    </p:spTree>
    <p:extLst>
      <p:ext uri="{BB962C8B-B14F-4D97-AF65-F5344CB8AC3E}">
        <p14:creationId xmlns:p14="http://schemas.microsoft.com/office/powerpoint/2010/main" val="523070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96502" y="671209"/>
            <a:ext cx="9834664" cy="5904689"/>
          </a:xfrm>
        </p:spPr>
        <p:txBody>
          <a:bodyPr>
            <a:normAutofit/>
          </a:bodyPr>
          <a:lstStyle/>
          <a:p>
            <a:pPr lvl="0" algn="just"/>
            <a:r>
              <a:rPr lang="tr-TR" sz="2400" dirty="0"/>
              <a:t>Eğer iddia konusu olay açık ve somut bilgi veya belgeye dayanmıyorsa, failleri bilinemiyorsa yada sorumluların belirlenmesine ihtiyaç varsa, soruşturma emri verilmeden önce bir inceleme/araştırma yapılması daha uygun olur.</a:t>
            </a:r>
          </a:p>
          <a:p>
            <a:pPr marL="0" lvl="0" indent="0" algn="just">
              <a:buNone/>
            </a:pPr>
            <a:br>
              <a:rPr lang="tr-TR" sz="2400" dirty="0"/>
            </a:br>
            <a:r>
              <a:rPr lang="tr-TR" sz="2400" dirty="0"/>
              <a:t>    İnceleme sonucunda suçun ve bu suçu işlemiş olması muhtemel</a:t>
            </a:r>
            <a:br>
              <a:rPr lang="tr-TR" sz="2400" dirty="0"/>
            </a:br>
            <a:r>
              <a:rPr lang="tr-TR" sz="2400" dirty="0"/>
              <a:t>    şüphelilerin varlığı konusunda bulgulara ulaşılmışsa disiplin </a:t>
            </a:r>
            <a:br>
              <a:rPr lang="tr-TR" sz="2400" dirty="0"/>
            </a:br>
            <a:r>
              <a:rPr lang="tr-TR" sz="2400" dirty="0"/>
              <a:t>    soruşturması aşamasına geçilir.</a:t>
            </a:r>
          </a:p>
          <a:p>
            <a:pPr marL="0" indent="0" algn="just">
              <a:buNone/>
            </a:pPr>
            <a:r>
              <a:rPr lang="tr-TR" sz="2400" dirty="0"/>
              <a:t>    Soruşturma emrinde, kesinlikle peşin hüküm sayılacak ifadeler</a:t>
            </a:r>
            <a:br>
              <a:rPr lang="tr-TR" sz="2400" dirty="0"/>
            </a:br>
            <a:r>
              <a:rPr lang="tr-TR" sz="2400" dirty="0"/>
              <a:t>    bulunmamalıdır.</a:t>
            </a:r>
          </a:p>
          <a:p>
            <a:pPr marL="0" indent="0" algn="just">
              <a:buNone/>
            </a:pPr>
            <a:r>
              <a:rPr lang="tr-TR" sz="2400" dirty="0"/>
              <a:t>    Soruşturma emrinde, eylem için görevi kötüye kullanma, evrakta</a:t>
            </a:r>
            <a:br>
              <a:rPr lang="tr-TR" sz="2400" dirty="0"/>
            </a:br>
            <a:r>
              <a:rPr lang="tr-TR" sz="2400" dirty="0"/>
              <a:t>    sahtecilik vb. Türk Ceza Kanunu kapsamına giren suçlara ilişkin</a:t>
            </a:r>
            <a:br>
              <a:rPr lang="tr-TR" sz="2400" dirty="0"/>
            </a:br>
            <a:r>
              <a:rPr lang="tr-TR" sz="2400" dirty="0"/>
              <a:t>    kavramların kullanılması halinde, bu durum ayrıca ceza soruşturması</a:t>
            </a:r>
            <a:br>
              <a:rPr lang="tr-TR" sz="2400" dirty="0"/>
            </a:br>
            <a:r>
              <a:rPr lang="tr-TR" sz="2400" dirty="0"/>
              <a:t>    da yapılmasını gerektirir.</a:t>
            </a:r>
          </a:p>
        </p:txBody>
      </p:sp>
      <p:sp>
        <p:nvSpPr>
          <p:cNvPr id="5" name="Slayt Numarası Yer Tutucusu 4"/>
          <p:cNvSpPr>
            <a:spLocks noGrp="1"/>
          </p:cNvSpPr>
          <p:nvPr>
            <p:ph type="sldNum" sz="quarter" idx="12"/>
          </p:nvPr>
        </p:nvSpPr>
        <p:spPr/>
        <p:txBody>
          <a:bodyPr/>
          <a:lstStyle/>
          <a:p>
            <a:fld id="{1B65012B-D986-4087-9678-92AC0DCA5FE8}" type="slidenum">
              <a:rPr lang="tr-TR" smtClean="0"/>
              <a:t>11</a:t>
            </a:fld>
            <a:endParaRPr lang="tr-TR"/>
          </a:p>
        </p:txBody>
      </p:sp>
    </p:spTree>
    <p:extLst>
      <p:ext uri="{BB962C8B-B14F-4D97-AF65-F5344CB8AC3E}">
        <p14:creationId xmlns:p14="http://schemas.microsoft.com/office/powerpoint/2010/main" val="2366642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35413" y="2130357"/>
            <a:ext cx="9601200" cy="3581400"/>
          </a:xfrm>
        </p:spPr>
        <p:txBody>
          <a:bodyPr/>
          <a:lstStyle/>
          <a:p>
            <a:pPr lvl="0" algn="just"/>
            <a:r>
              <a:rPr lang="tr-TR" sz="2400" dirty="0"/>
              <a:t>Üst disiplin amirinin soruşturma açtığı veya açtırdığı disiplin olayında alt disiplin amiri ayrıca soruşturma yapamaz veya yaptıramaz. Daha önce açılmış soruşturma varsa bunlar üst amirin açtığı veya açtırdığı soruşturma ile birleştirilir.</a:t>
            </a:r>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12</a:t>
            </a:fld>
            <a:endParaRPr lang="tr-TR"/>
          </a:p>
        </p:txBody>
      </p:sp>
    </p:spTree>
    <p:extLst>
      <p:ext uri="{BB962C8B-B14F-4D97-AF65-F5344CB8AC3E}">
        <p14:creationId xmlns:p14="http://schemas.microsoft.com/office/powerpoint/2010/main" val="1222007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42417" y="1400783"/>
            <a:ext cx="9630383" cy="5052603"/>
          </a:xfrm>
        </p:spPr>
        <p:txBody>
          <a:bodyPr>
            <a:noAutofit/>
          </a:bodyPr>
          <a:lstStyle/>
          <a:p>
            <a:pPr lvl="0" algn="just"/>
            <a:r>
              <a:rPr lang="tr-TR" sz="2400" dirty="0"/>
              <a:t>2547sayılı Kanunun 53/A Maddesinin 1. fıkrasının (b) bendi ile bilimsel araştırma ve yayın etiğine aykırı suç fiilleri için soruşturma açılmadan önce etik kurulca inceleme yaptırılması zorunluluğu getirilmiştir.</a:t>
            </a:r>
          </a:p>
          <a:p>
            <a:pPr marL="0" lvl="0" indent="0" algn="just">
              <a:buNone/>
            </a:pPr>
            <a:endParaRPr lang="tr-TR" sz="2400" dirty="0"/>
          </a:p>
          <a:p>
            <a:pPr marL="0" lvl="0" indent="0" algn="just">
              <a:buNone/>
            </a:pPr>
            <a:r>
              <a:rPr lang="tr-TR" sz="2400" dirty="0"/>
              <a:t>        Bu kapsamda, 53. Maddenin (b) bendinde uyarma cezası gerektiren «destekli    araştırma sonucu yayında desteği belirtmeme» eyleminden başlayan ve üniversite öğretim mesleğinden çıkarma cezası gerektiren «başkasının fikir, veri veya eserini atıf yapmadan kendi eseri göstermek (intihal) » eylemine kadar uzanan çok sayıda fiil için etik kurullar, yapacağı inceleme sonucunda soruşturma açılması yada açılmaması yönünde bir kanaat oluşturarak disiplin amirine sunduktan sonra soruşturma açılabilecektir.</a:t>
            </a:r>
          </a:p>
        </p:txBody>
      </p:sp>
      <p:sp>
        <p:nvSpPr>
          <p:cNvPr id="5" name="Slayt Numarası Yer Tutucusu 4"/>
          <p:cNvSpPr>
            <a:spLocks noGrp="1"/>
          </p:cNvSpPr>
          <p:nvPr>
            <p:ph type="sldNum" sz="quarter" idx="12"/>
          </p:nvPr>
        </p:nvSpPr>
        <p:spPr/>
        <p:txBody>
          <a:bodyPr/>
          <a:lstStyle/>
          <a:p>
            <a:fld id="{1B65012B-D986-4087-9678-92AC0DCA5FE8}" type="slidenum">
              <a:rPr lang="tr-TR" smtClean="0"/>
              <a:t>13</a:t>
            </a:fld>
            <a:endParaRPr lang="tr-TR"/>
          </a:p>
        </p:txBody>
      </p:sp>
    </p:spTree>
    <p:extLst>
      <p:ext uri="{BB962C8B-B14F-4D97-AF65-F5344CB8AC3E}">
        <p14:creationId xmlns:p14="http://schemas.microsoft.com/office/powerpoint/2010/main" val="3936615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67828" y="1507787"/>
            <a:ext cx="9601200" cy="4777902"/>
          </a:xfrm>
        </p:spPr>
        <p:txBody>
          <a:bodyPr>
            <a:normAutofit/>
          </a:bodyPr>
          <a:lstStyle/>
          <a:p>
            <a:pPr lvl="0" algn="just"/>
            <a:r>
              <a:rPr lang="tr-TR" sz="2400" dirty="0"/>
              <a:t>Soruşturmacının görev ve unvanı, soruşturulanın görev ve unvanının üstünde veya onunla aynı düzeyde olmalıdır. Soruşturma yapanla soruşturulan arasında, bilinen bir anlaşmazlık veya husumetin bulunmaması gerekir.</a:t>
            </a:r>
          </a:p>
          <a:p>
            <a:pPr lvl="0" algn="just"/>
            <a:r>
              <a:rPr lang="tr-TR" sz="2400" dirty="0"/>
              <a:t>Fiilin ast ile üst tarafından birlikte işlenmesi halinde soruşturma usulü ve disiplin cezası verme yetkisi üste göre belirlenir.</a:t>
            </a:r>
          </a:p>
          <a:p>
            <a:pPr algn="just"/>
            <a:r>
              <a:rPr lang="tr-TR" sz="2400" dirty="0"/>
              <a:t>Soruşturulanın disiplin cezası verilmesini gerektiren fiili işlediği ve disiplin soruşturmasının başlatıldığı tarihteki görev veya unvanının farklı olması hâlinde disiplin soruşturması, üst görev veya unvanı esas alınarak yürütülür.</a:t>
            </a:r>
          </a:p>
        </p:txBody>
      </p:sp>
      <p:sp>
        <p:nvSpPr>
          <p:cNvPr id="5" name="Slayt Numarası Yer Tutucusu 4"/>
          <p:cNvSpPr>
            <a:spLocks noGrp="1"/>
          </p:cNvSpPr>
          <p:nvPr>
            <p:ph type="sldNum" sz="quarter" idx="12"/>
          </p:nvPr>
        </p:nvSpPr>
        <p:spPr/>
        <p:txBody>
          <a:bodyPr/>
          <a:lstStyle/>
          <a:p>
            <a:fld id="{1B65012B-D986-4087-9678-92AC0DCA5FE8}" type="slidenum">
              <a:rPr lang="tr-TR" smtClean="0"/>
              <a:t>14</a:t>
            </a:fld>
            <a:endParaRPr lang="tr-TR"/>
          </a:p>
        </p:txBody>
      </p:sp>
    </p:spTree>
    <p:extLst>
      <p:ext uri="{BB962C8B-B14F-4D97-AF65-F5344CB8AC3E}">
        <p14:creationId xmlns:p14="http://schemas.microsoft.com/office/powerpoint/2010/main" val="684173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778213"/>
            <a:ext cx="9601200" cy="5291847"/>
          </a:xfrm>
        </p:spPr>
        <p:txBody>
          <a:bodyPr/>
          <a:lstStyle/>
          <a:p>
            <a:pPr lvl="0" algn="just"/>
            <a:r>
              <a:rPr lang="tr-TR" sz="2400" dirty="0"/>
              <a:t>Soruşturmacı bilgi ve belge toplama, ifade alma, tanık dinleme, bilirkişiye başvurma, keşif yapma, inceleme yapma ve ilgili makamlarla doğrudan yazışma yetkisini haizdir. Soruşturmacının, talep ettiği bilgi ve belgeler gecikmeksizin kendisine verilir. Soruşturmacı, olayı aydınlatacak kayıt, belge ve diğer delilleri eksiksiz toplamaya özen göstermelidir.</a:t>
            </a:r>
          </a:p>
          <a:p>
            <a:pPr algn="just"/>
            <a:r>
              <a:rPr lang="tr-TR" sz="2400" dirty="0"/>
              <a:t>Soruşturma, görevlendirilen konuyla sınırlı olarak yürütülür; soruşturma sırasında başka fiillerin ortaya çıkması durumunda bunlar gecikmeksizin disiplin amirine bildirilir. Disiplin amiri bunlar hakkında ek veya ayrı soruşturma emri vermelidir.</a:t>
            </a:r>
          </a:p>
          <a:p>
            <a:pPr algn="just"/>
            <a:r>
              <a:rPr lang="tr-TR" sz="2400" dirty="0"/>
              <a:t>Soruşturma işlemleri bir tutanakla tespit olunur.</a:t>
            </a:r>
          </a:p>
          <a:p>
            <a:pPr algn="just"/>
            <a:r>
              <a:rPr lang="tr-TR" sz="2400" dirty="0"/>
              <a:t>Soruşturmanın gizliliği esastır.</a:t>
            </a:r>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15</a:t>
            </a:fld>
            <a:endParaRPr lang="tr-TR"/>
          </a:p>
        </p:txBody>
      </p:sp>
    </p:spTree>
    <p:extLst>
      <p:ext uri="{BB962C8B-B14F-4D97-AF65-F5344CB8AC3E}">
        <p14:creationId xmlns:p14="http://schemas.microsoft.com/office/powerpoint/2010/main" val="512113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468877"/>
            <a:ext cx="9601200" cy="4398523"/>
          </a:xfrm>
        </p:spPr>
        <p:txBody>
          <a:bodyPr>
            <a:normAutofit/>
          </a:bodyPr>
          <a:lstStyle/>
          <a:p>
            <a:pPr lvl="0"/>
            <a:r>
              <a:rPr lang="tr-TR" sz="2400" dirty="0"/>
              <a:t>Soruşturmacı, görevlendirme yazısının tebliğ tarihinden itibaren iki ay içinde soruşturmayı tamamlamalıdır.</a:t>
            </a:r>
          </a:p>
          <a:p>
            <a:r>
              <a:rPr lang="tr-TR" sz="2400" dirty="0"/>
              <a:t>Soruşturmacı, yeni tanık dinlenmesi, bir belgeye ulaşılamamış olması, araştırılması gerekli yeni durumların ortaya çıkması gibi sebeplerle soruşturmayı iki aylık süre içinde tamamlayamadığı takdirde, disiplin amirine yapacağı yazılı bir başvuruyla bu gerekçeyi belirterek ek süre ister. Disiplin amiri gerekçeyi değerlendirerek ve zamanaşımı sürelerini dikkate alarak bu istek hakkında karar verir.</a:t>
            </a:r>
          </a:p>
          <a:p>
            <a:r>
              <a:rPr lang="tr-TR" sz="2400" dirty="0"/>
              <a:t>Ek sürenin önemli bir gerekçe olmadıkça asıl soruşturma süresinden fazla olmaması gerekir.</a:t>
            </a:r>
          </a:p>
        </p:txBody>
      </p:sp>
      <p:sp>
        <p:nvSpPr>
          <p:cNvPr id="5" name="Slayt Numarası Yer Tutucusu 4"/>
          <p:cNvSpPr>
            <a:spLocks noGrp="1"/>
          </p:cNvSpPr>
          <p:nvPr>
            <p:ph type="sldNum" sz="quarter" idx="12"/>
          </p:nvPr>
        </p:nvSpPr>
        <p:spPr/>
        <p:txBody>
          <a:bodyPr/>
          <a:lstStyle/>
          <a:p>
            <a:fld id="{1B65012B-D986-4087-9678-92AC0DCA5FE8}" type="slidenum">
              <a:rPr lang="tr-TR" smtClean="0"/>
              <a:t>16</a:t>
            </a:fld>
            <a:endParaRPr lang="tr-TR"/>
          </a:p>
        </p:txBody>
      </p:sp>
    </p:spTree>
    <p:extLst>
      <p:ext uri="{BB962C8B-B14F-4D97-AF65-F5344CB8AC3E}">
        <p14:creationId xmlns:p14="http://schemas.microsoft.com/office/powerpoint/2010/main" val="423837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284050"/>
            <a:ext cx="9601200" cy="5009745"/>
          </a:xfrm>
        </p:spPr>
        <p:txBody>
          <a:bodyPr>
            <a:normAutofit/>
          </a:bodyPr>
          <a:lstStyle/>
          <a:p>
            <a:pPr lvl="0" algn="just"/>
            <a:r>
              <a:rPr lang="tr-TR" sz="2400" dirty="0"/>
              <a:t>Fiili işleyenin emeklilik veya başka nedenlerle görevinin sona ermesi, hakkında soruşturma açılmasına ve soruşturmanın devamına engel olmaz. Bu durumda soruşturma sonunda verilen disiplin cezası, özlük dosyasında saklanır.</a:t>
            </a:r>
          </a:p>
          <a:p>
            <a:pPr algn="just"/>
            <a:r>
              <a:rPr lang="tr-TR" sz="2400" dirty="0"/>
              <a:t>Aylıktan veya ücretten kesme ve kademe ilerlemesinin durdurulması veya birden fazla ücretten kesme cezaları ilgilinin kamu görevine dönmesi yada bir vakıf yükseköğretim kurumunda göreve başlaması halinde uygulanır.</a:t>
            </a:r>
          </a:p>
          <a:p>
            <a:pPr algn="just"/>
            <a:r>
              <a:rPr lang="tr-TR" sz="2400" dirty="0"/>
              <a:t>Kamu görevinden ayrılmamakla birlikte başka kuruma geçenlere yahut akademik statüden memurluğa veya başka statüye geçenler içinde madde hükmü uygulanır.</a:t>
            </a:r>
          </a:p>
        </p:txBody>
      </p:sp>
      <p:sp>
        <p:nvSpPr>
          <p:cNvPr id="5" name="Slayt Numarası Yer Tutucusu 4"/>
          <p:cNvSpPr>
            <a:spLocks noGrp="1"/>
          </p:cNvSpPr>
          <p:nvPr>
            <p:ph type="sldNum" sz="quarter" idx="12"/>
          </p:nvPr>
        </p:nvSpPr>
        <p:spPr/>
        <p:txBody>
          <a:bodyPr/>
          <a:lstStyle/>
          <a:p>
            <a:fld id="{1B65012B-D986-4087-9678-92AC0DCA5FE8}" type="slidenum">
              <a:rPr lang="tr-TR" smtClean="0"/>
              <a:t>17</a:t>
            </a:fld>
            <a:endParaRPr lang="tr-TR"/>
          </a:p>
        </p:txBody>
      </p:sp>
    </p:spTree>
    <p:extLst>
      <p:ext uri="{BB962C8B-B14F-4D97-AF65-F5344CB8AC3E}">
        <p14:creationId xmlns:p14="http://schemas.microsoft.com/office/powerpoint/2010/main" val="1653872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894945"/>
            <a:ext cx="9601200" cy="5214025"/>
          </a:xfrm>
        </p:spPr>
        <p:txBody>
          <a:bodyPr/>
          <a:lstStyle/>
          <a:p>
            <a:pPr lvl="0" algn="just"/>
            <a:r>
              <a:rPr lang="tr-TR" sz="2400" dirty="0"/>
              <a:t>Bir fiilden dolayı ilgili hakkında ceza soruşturması veya kovuşturması yapılıyor olması, aynı fiilden dolayı disiplin soruşturması yapılmasına, ceza verilmesine ve bu cezanın yerine getirilmesine engel değildir.</a:t>
            </a:r>
          </a:p>
          <a:p>
            <a:pPr algn="just"/>
            <a:r>
              <a:rPr lang="tr-TR" sz="2400" dirty="0"/>
              <a:t>Bir soruşturma usulünde kullanılan kimi deliller, diğerinde de delil oluşturabilir. Ancak ceza yargılamasında alınmış olan savunma, disiplin soruşturmasındaki savunma yerine geçmez.</a:t>
            </a:r>
          </a:p>
          <a:p>
            <a:pPr algn="just"/>
            <a:r>
              <a:rPr lang="tr-TR" sz="2400" dirty="0"/>
              <a:t>Ceza yargılamasında verilen bazı kararlar disiplin soruşturmasının sonuçlarını da etkiler.</a:t>
            </a:r>
          </a:p>
          <a:p>
            <a:pPr algn="just"/>
            <a:r>
              <a:rPr lang="tr-TR" sz="2400" dirty="0"/>
              <a:t>Bir fiilin diğer kanunlar uyarınca idari yaptırıma bağlanmış olması, aynı fiile bu Kanun kapsamında disiplin cezası verilmesine engel teşkil etmez.</a:t>
            </a:r>
          </a:p>
          <a:p>
            <a:pPr algn="just"/>
            <a:r>
              <a:rPr lang="tr-TR" sz="2400" dirty="0"/>
              <a:t>Gerektiğinde ceza kovuşturması bekletici mesele yapılabilir. Bu durumda disiplin soruşturmasına ilişkin zamanaşımı süreleri durur.</a:t>
            </a:r>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18</a:t>
            </a:fld>
            <a:endParaRPr lang="tr-TR"/>
          </a:p>
        </p:txBody>
      </p:sp>
    </p:spTree>
    <p:extLst>
      <p:ext uri="{BB962C8B-B14F-4D97-AF65-F5344CB8AC3E}">
        <p14:creationId xmlns:p14="http://schemas.microsoft.com/office/powerpoint/2010/main" val="2736537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06229" y="1274324"/>
            <a:ext cx="9435831" cy="2801566"/>
          </a:xfrm>
        </p:spPr>
        <p:txBody>
          <a:bodyPr/>
          <a:lstStyle/>
          <a:p>
            <a:pPr lvl="0"/>
            <a:r>
              <a:rPr lang="tr-TR" dirty="0"/>
              <a:t>İfadelerin Alınması</a:t>
            </a:r>
          </a:p>
        </p:txBody>
      </p:sp>
    </p:spTree>
    <p:extLst>
      <p:ext uri="{BB962C8B-B14F-4D97-AF65-F5344CB8AC3E}">
        <p14:creationId xmlns:p14="http://schemas.microsoft.com/office/powerpoint/2010/main" val="3122990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17851" y="2265109"/>
            <a:ext cx="8483740" cy="1888601"/>
          </a:xfrm>
        </p:spPr>
        <p:txBody>
          <a:bodyPr/>
          <a:lstStyle/>
          <a:p>
            <a:r>
              <a:rPr lang="tr-TR" dirty="0"/>
              <a:t>hukuki dayanak</a:t>
            </a:r>
          </a:p>
        </p:txBody>
      </p:sp>
    </p:spTree>
    <p:extLst>
      <p:ext uri="{BB962C8B-B14F-4D97-AF65-F5344CB8AC3E}">
        <p14:creationId xmlns:p14="http://schemas.microsoft.com/office/powerpoint/2010/main" val="1566364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690663"/>
            <a:ext cx="9601200" cy="5963056"/>
          </a:xfrm>
        </p:spPr>
        <p:txBody>
          <a:bodyPr>
            <a:noAutofit/>
          </a:bodyPr>
          <a:lstStyle/>
          <a:p>
            <a:pPr algn="just"/>
            <a:r>
              <a:rPr lang="tr-TR" sz="2400" dirty="0"/>
              <a:t>Soruşturmada varsa önce şikayetçinin ifadesi alınır. İddialar yeterince açık ise gerektiğinde önce şüphelilerin ifadesi de alınabilir.</a:t>
            </a:r>
          </a:p>
          <a:p>
            <a:pPr algn="just"/>
            <a:r>
              <a:rPr lang="tr-TR" sz="2400" dirty="0"/>
              <a:t>İfade verecekler en makul süre (teamüle göre7gün) verilmelidir. Ancak delillerin karartılması, ifade vereceklerin etki altında kalması gibi ihtimaller söz konusu ise bu kadar süre verilmeyebilir.</a:t>
            </a:r>
          </a:p>
          <a:p>
            <a:pPr algn="just"/>
            <a:r>
              <a:rPr lang="tr-TR" sz="2400" dirty="0"/>
              <a:t>İfadeler tercihen yüz yüze, soruların sözlü olarak sorulup cevabın yazılmasıyla "ifade tutanağı düzenlenerek alınmalıdır .İfade tutanağına kimlik tespitinden sonra, soru ve cevaplar satır atlanmaksızın yazılır; ifadenin her sayfasının, son sayfanın ise isim ve unvan açılarak (soruşturmacı, varsa katip ve ifadeyi veren) imzalanması gerekir.</a:t>
            </a:r>
          </a:p>
          <a:p>
            <a:pPr algn="just"/>
            <a:r>
              <a:rPr lang="tr-TR" sz="2400" dirty="0"/>
              <a:t>Tanık ifadeleri yeminli alınır. Soruşturulana yemin teklif edilmez. Şikayetçi, tanık ve şüphelilerin ifadesi sırasında bir birleri ile karşılaşmamasına özen gösterilmelidir. Gerekirse aynı kişilerin ifadesi tekrar alınabilir.</a:t>
            </a:r>
          </a:p>
        </p:txBody>
      </p:sp>
      <p:sp>
        <p:nvSpPr>
          <p:cNvPr id="5" name="Slayt Numarası Yer Tutucusu 4"/>
          <p:cNvSpPr>
            <a:spLocks noGrp="1"/>
          </p:cNvSpPr>
          <p:nvPr>
            <p:ph type="sldNum" sz="quarter" idx="12"/>
          </p:nvPr>
        </p:nvSpPr>
        <p:spPr/>
        <p:txBody>
          <a:bodyPr/>
          <a:lstStyle/>
          <a:p>
            <a:fld id="{1B65012B-D986-4087-9678-92AC0DCA5FE8}" type="slidenum">
              <a:rPr lang="tr-TR" smtClean="0"/>
              <a:t>20</a:t>
            </a:fld>
            <a:endParaRPr lang="tr-TR"/>
          </a:p>
        </p:txBody>
      </p:sp>
    </p:spTree>
    <p:extLst>
      <p:ext uri="{BB962C8B-B14F-4D97-AF65-F5344CB8AC3E}">
        <p14:creationId xmlns:p14="http://schemas.microsoft.com/office/powerpoint/2010/main" val="3859891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2144" y="2636197"/>
            <a:ext cx="9435831" cy="2801566"/>
          </a:xfrm>
        </p:spPr>
        <p:txBody>
          <a:bodyPr/>
          <a:lstStyle/>
          <a:p>
            <a:pPr lvl="0"/>
            <a:r>
              <a:rPr lang="tr-TR" dirty="0"/>
              <a:t>Savunma hakkı kapsamında gözetilecek hususlar</a:t>
            </a:r>
          </a:p>
        </p:txBody>
      </p:sp>
    </p:spTree>
    <p:extLst>
      <p:ext uri="{BB962C8B-B14F-4D97-AF65-F5344CB8AC3E}">
        <p14:creationId xmlns:p14="http://schemas.microsoft.com/office/powerpoint/2010/main" val="2247438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22962" y="1799617"/>
            <a:ext cx="9601200" cy="3581400"/>
          </a:xfrm>
        </p:spPr>
        <p:txBody>
          <a:bodyPr/>
          <a:lstStyle/>
          <a:p>
            <a:pPr algn="just"/>
            <a:r>
              <a:rPr lang="tr-TR" sz="2400" dirty="0"/>
              <a:t>Soruşturulana, iddialar hakkında savunma imkanı tanınmadan disiplin cezası verilemez. Soruşturmayı yapanın yedi günden az olmamak üzere verdiği süre içinde veya belirtilen tarihte geçerli bir mazereti olmaksızın savunmasını yapmayan, savunma hakkından vazgeçmiş sayılır</a:t>
            </a:r>
            <a:r>
              <a:rPr lang="tr-TR" dirty="0"/>
              <a:t>.</a:t>
            </a:r>
          </a:p>
        </p:txBody>
      </p:sp>
      <p:sp>
        <p:nvSpPr>
          <p:cNvPr id="5" name="Slayt Numarası Yer Tutucusu 4"/>
          <p:cNvSpPr>
            <a:spLocks noGrp="1"/>
          </p:cNvSpPr>
          <p:nvPr>
            <p:ph type="sldNum" sz="quarter" idx="12"/>
          </p:nvPr>
        </p:nvSpPr>
        <p:spPr/>
        <p:txBody>
          <a:bodyPr/>
          <a:lstStyle/>
          <a:p>
            <a:fld id="{1B65012B-D986-4087-9678-92AC0DCA5FE8}" type="slidenum">
              <a:rPr lang="tr-TR" smtClean="0"/>
              <a:t>22</a:t>
            </a:fld>
            <a:endParaRPr lang="tr-TR"/>
          </a:p>
        </p:txBody>
      </p:sp>
    </p:spTree>
    <p:extLst>
      <p:ext uri="{BB962C8B-B14F-4D97-AF65-F5344CB8AC3E}">
        <p14:creationId xmlns:p14="http://schemas.microsoft.com/office/powerpoint/2010/main" val="3759223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81328" y="1809345"/>
            <a:ext cx="9601200" cy="3581400"/>
          </a:xfrm>
        </p:spPr>
        <p:txBody>
          <a:bodyPr>
            <a:normAutofit/>
          </a:bodyPr>
          <a:lstStyle/>
          <a:p>
            <a:pPr algn="just"/>
            <a:r>
              <a:rPr lang="tr-TR" sz="2400" dirty="0"/>
              <a:t>Savunmaya davet yazısında hakkında disiplin soruşturması açılan fiilin neden ibaret bulunduğu, savunmasını belirtilen sürede yapmadığı takdirde savunmasından vazgeçmiş sayılacağı bildirilir.</a:t>
            </a:r>
          </a:p>
        </p:txBody>
      </p:sp>
      <p:sp>
        <p:nvSpPr>
          <p:cNvPr id="5" name="Slayt Numarası Yer Tutucusu 4"/>
          <p:cNvSpPr>
            <a:spLocks noGrp="1"/>
          </p:cNvSpPr>
          <p:nvPr>
            <p:ph type="sldNum" sz="quarter" idx="12"/>
          </p:nvPr>
        </p:nvSpPr>
        <p:spPr/>
        <p:txBody>
          <a:bodyPr/>
          <a:lstStyle/>
          <a:p>
            <a:fld id="{1B65012B-D986-4087-9678-92AC0DCA5FE8}" type="slidenum">
              <a:rPr lang="tr-TR" smtClean="0"/>
              <a:t>23</a:t>
            </a:fld>
            <a:endParaRPr lang="tr-TR"/>
          </a:p>
        </p:txBody>
      </p:sp>
    </p:spTree>
    <p:extLst>
      <p:ext uri="{BB962C8B-B14F-4D97-AF65-F5344CB8AC3E}">
        <p14:creationId xmlns:p14="http://schemas.microsoft.com/office/powerpoint/2010/main" val="4247979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071154"/>
            <a:ext cx="9601200" cy="4796246"/>
          </a:xfrm>
        </p:spPr>
        <p:txBody>
          <a:bodyPr/>
          <a:lstStyle/>
          <a:p>
            <a:pPr algn="just"/>
            <a:r>
              <a:rPr lang="tr-TR" sz="2400" dirty="0"/>
              <a:t>Disiplin cezası vermeye yetkili makamlar gerek görürse, isnat edilen fiil ve soruşturma raporunda önerilen disiplin cezasını da belirtmek suretiyle, bu maddedeki esaslar çerçevesinde (a) ve (b) bentlerindeki usule göre tekrar savunma isteyebilir.</a:t>
            </a:r>
          </a:p>
          <a:p>
            <a:pPr marL="0" indent="0" algn="just">
              <a:buNone/>
            </a:pPr>
            <a:endParaRPr lang="tr-TR" sz="2400" dirty="0"/>
          </a:p>
          <a:p>
            <a:pPr algn="just"/>
            <a:r>
              <a:rPr lang="tr-TR" sz="2400" dirty="0"/>
              <a:t>Hakkında üniversite öğretim mesleğinden çıkarma ve kamu görevinden çıkarma cezası istenenler soruşturma evrakını inceleme, tanık dinletme, disiplin kurulunda sözlü veya yazılı olarak kendisi veya vekili vasıtasıyla savunma yapma hakkına sahiptir.</a:t>
            </a:r>
          </a:p>
          <a:p>
            <a:pPr marL="0" indent="0">
              <a:buNone/>
            </a:pPr>
            <a:r>
              <a:rPr lang="tr-TR" dirty="0"/>
              <a:t> </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24</a:t>
            </a:fld>
            <a:endParaRPr lang="tr-TR"/>
          </a:p>
        </p:txBody>
      </p:sp>
    </p:spTree>
    <p:extLst>
      <p:ext uri="{BB962C8B-B14F-4D97-AF65-F5344CB8AC3E}">
        <p14:creationId xmlns:p14="http://schemas.microsoft.com/office/powerpoint/2010/main" val="1038320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2144" y="2636197"/>
            <a:ext cx="9435831" cy="2801566"/>
          </a:xfrm>
        </p:spPr>
        <p:txBody>
          <a:bodyPr/>
          <a:lstStyle/>
          <a:p>
            <a:r>
              <a:rPr lang="tr-TR" dirty="0"/>
              <a:t>Soruşturmanın Sonuçlandırılması</a:t>
            </a:r>
            <a:br>
              <a:rPr lang="tr-TR" dirty="0"/>
            </a:br>
            <a:r>
              <a:rPr lang="tr-TR" dirty="0"/>
              <a:t>(Soruşturma Raporu)</a:t>
            </a:r>
          </a:p>
        </p:txBody>
      </p:sp>
    </p:spTree>
    <p:extLst>
      <p:ext uri="{BB962C8B-B14F-4D97-AF65-F5344CB8AC3E}">
        <p14:creationId xmlns:p14="http://schemas.microsoft.com/office/powerpoint/2010/main" val="19215274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61872" y="1089498"/>
            <a:ext cx="9610928" cy="5311301"/>
          </a:xfrm>
        </p:spPr>
        <p:txBody>
          <a:bodyPr>
            <a:normAutofit lnSpcReduction="10000"/>
          </a:bodyPr>
          <a:lstStyle/>
          <a:p>
            <a:pPr algn="just"/>
            <a:r>
              <a:rPr lang="tr-TR" sz="2400" u="sng" dirty="0"/>
              <a:t>Soruşturma raporu girişinde; </a:t>
            </a:r>
            <a:r>
              <a:rPr lang="tr-TR" sz="2400" dirty="0"/>
              <a:t>soruşturma emri veren makam, emrin tarih ve numarası, soruşturmanın konusu, soruşturulanın kimliği, suç tarihi, ve soruşturmaya başlama tarihi belirtilir.</a:t>
            </a:r>
          </a:p>
          <a:p>
            <a:pPr algn="just"/>
            <a:r>
              <a:rPr lang="tr-TR" sz="2400" u="sng" dirty="0"/>
              <a:t>Bundan sonra ayrı bir başlık altında; </a:t>
            </a:r>
            <a:r>
              <a:rPr lang="tr-TR" sz="2400" dirty="0"/>
              <a:t>soruşturma kapsamında yapılan işlemler (alınan ifadeler, toplanan deliller, ödül/başarı ve ceza durumu vs.) ve incelenen hususlar açıklanır.</a:t>
            </a:r>
          </a:p>
          <a:p>
            <a:pPr algn="just"/>
            <a:r>
              <a:rPr lang="tr-TR" sz="2400" u="sng" dirty="0"/>
              <a:t>Daha sonra değerlendirme kısmında; </a:t>
            </a:r>
            <a:r>
              <a:rPr lang="tr-TR" sz="2400" dirty="0"/>
              <a:t>deliller ve ifadelere göre olayın nasıl gerçekleştiği ve soruşturulanın olaydaki durumu ve sorumluluğu (kasıt, kusur ve ihmali) ve suçu işleyip işlemediği, değerlendirilir.</a:t>
            </a:r>
          </a:p>
          <a:p>
            <a:pPr algn="just"/>
            <a:r>
              <a:rPr lang="tr-TR" sz="2400" u="sng" dirty="0"/>
              <a:t>Sonuç kısmında; </a:t>
            </a:r>
            <a:r>
              <a:rPr lang="tr-TR" sz="2400" dirty="0"/>
              <a:t>suçu kimin işlediği, işlenen suç fiilinin ne olduğu, bu fiilin hangi maddenin (657/125 veya 2547/53-b) hangi bendindeki, hangi eylemi oluşturduğu, önerilen cezanın ne olduğu, iyi hal vs. sebebiyle bir alt ceza veya tekerrür sebebiyle bir üst ceza uygulanıp uygulanmayacağı konusunda açık öneri getirilerek rapor tamamlanır.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26</a:t>
            </a:fld>
            <a:endParaRPr lang="tr-TR"/>
          </a:p>
        </p:txBody>
      </p:sp>
    </p:spTree>
    <p:extLst>
      <p:ext uri="{BB962C8B-B14F-4D97-AF65-F5344CB8AC3E}">
        <p14:creationId xmlns:p14="http://schemas.microsoft.com/office/powerpoint/2010/main" val="1437833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dirty="0"/>
              <a:t>Soruşturma raporlarında;</a:t>
            </a:r>
            <a:br>
              <a:rPr lang="tr-TR" dirty="0"/>
            </a:br>
            <a:endParaRPr lang="tr-TR" dirty="0"/>
          </a:p>
        </p:txBody>
      </p:sp>
      <p:sp>
        <p:nvSpPr>
          <p:cNvPr id="3" name="İçerik Yer Tutucusu 2"/>
          <p:cNvSpPr>
            <a:spLocks noGrp="1"/>
          </p:cNvSpPr>
          <p:nvPr>
            <p:ph idx="1"/>
          </p:nvPr>
        </p:nvSpPr>
        <p:spPr>
          <a:xfrm>
            <a:off x="1371600" y="2285999"/>
            <a:ext cx="9601200" cy="4134255"/>
          </a:xfrm>
        </p:spPr>
        <p:txBody>
          <a:bodyPr>
            <a:normAutofit lnSpcReduction="10000"/>
          </a:bodyPr>
          <a:lstStyle/>
          <a:p>
            <a:pPr algn="just"/>
            <a:r>
              <a:rPr lang="tr-TR" sz="2400" dirty="0"/>
              <a:t>İtham edilen kişinin yararına ve zararına olan tüm kanıtlar, sicil ve disiplin durumu değerlendirilmeli, getirilen teklifin sebep ve hukuki dayanakları açıkça belirtilmeli,</a:t>
            </a:r>
          </a:p>
          <a:p>
            <a:pPr algn="just"/>
            <a:r>
              <a:rPr lang="tr-TR" sz="2400" dirty="0"/>
              <a:t>Bir önceki bölümün bir sonraki bölümü açıklayıcı ve geliştirici nitelikte olmasına, bölümler arasında uyum bulunmasına dikkat edilmeli,</a:t>
            </a:r>
          </a:p>
          <a:p>
            <a:pPr algn="just"/>
            <a:r>
              <a:rPr lang="tr-TR" sz="2400" dirty="0"/>
              <a:t>Teklif edilen ceza eylemle orantılı ve ölçülü olmalı,</a:t>
            </a:r>
          </a:p>
          <a:p>
            <a:pPr algn="just"/>
            <a:r>
              <a:rPr lang="tr-TR" sz="2400" dirty="0"/>
              <a:t>Türk Ceza Kanununda suç olarak nitelendirilen terimlere gerekmedikçe yer verilmemelidir. Soruşturma raporu son sayfasına tarih, düzenleyenlerin isim ve unvanı konulup, her sayfası imzalanarak bir üst yazı ile dizi pusulasına bağlanır; dosya ile birlikte soruşturma emri veren makama sunulur.</a:t>
            </a:r>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27</a:t>
            </a:fld>
            <a:endParaRPr lang="tr-TR"/>
          </a:p>
        </p:txBody>
      </p:sp>
    </p:spTree>
    <p:extLst>
      <p:ext uri="{BB962C8B-B14F-4D97-AF65-F5344CB8AC3E}">
        <p14:creationId xmlns:p14="http://schemas.microsoft.com/office/powerpoint/2010/main" val="8982166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10510" y="1721797"/>
            <a:ext cx="9435831" cy="2801566"/>
          </a:xfrm>
        </p:spPr>
        <p:txBody>
          <a:bodyPr/>
          <a:lstStyle/>
          <a:p>
            <a:pPr lvl="0"/>
            <a:r>
              <a:rPr lang="tr-TR" dirty="0"/>
              <a:t>Görevden Uzaklaştırma</a:t>
            </a:r>
          </a:p>
        </p:txBody>
      </p:sp>
    </p:spTree>
    <p:extLst>
      <p:ext uri="{BB962C8B-B14F-4D97-AF65-F5344CB8AC3E}">
        <p14:creationId xmlns:p14="http://schemas.microsoft.com/office/powerpoint/2010/main" val="34651421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a:t>Görevden uzaklaştırma, Devlet veya vakıf yükseköğretim kurumlarında yürütülen kamu hizmetinin gerektirdiği hallerde, görevi başında kalmasında sakınca görülen üst kuruluşlar ile yükseköğretim kurumu yöneticileri, öğretim elemanları, memurlar ve diğer personel hakkında alınan ihtiyati bir tedbirdir.</a:t>
            </a:r>
          </a:p>
          <a:p>
            <a:pPr marL="0" indent="0">
              <a:buNone/>
            </a:pPr>
            <a:endParaRPr lang="tr-TR" dirty="0"/>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29</a:t>
            </a:fld>
            <a:endParaRPr lang="tr-TR"/>
          </a:p>
        </p:txBody>
      </p:sp>
    </p:spTree>
    <p:extLst>
      <p:ext uri="{BB962C8B-B14F-4D97-AF65-F5344CB8AC3E}">
        <p14:creationId xmlns:p14="http://schemas.microsoft.com/office/powerpoint/2010/main" val="4082441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br>
              <a:rPr lang="tr-TR" dirty="0"/>
            </a:br>
            <a:endParaRPr lang="tr-TR" dirty="0"/>
          </a:p>
        </p:txBody>
      </p:sp>
      <p:sp>
        <p:nvSpPr>
          <p:cNvPr id="3" name="İçerik Yer Tutucusu 2"/>
          <p:cNvSpPr>
            <a:spLocks noGrp="1"/>
          </p:cNvSpPr>
          <p:nvPr>
            <p:ph idx="1"/>
          </p:nvPr>
        </p:nvSpPr>
        <p:spPr>
          <a:xfrm>
            <a:off x="1400783" y="1566152"/>
            <a:ext cx="9776298" cy="3861881"/>
          </a:xfrm>
        </p:spPr>
        <p:txBody>
          <a:bodyPr>
            <a:normAutofit lnSpcReduction="10000"/>
          </a:bodyPr>
          <a:lstStyle/>
          <a:p>
            <a:pPr algn="just"/>
            <a:r>
              <a:rPr lang="tr-TR" sz="2400" dirty="0"/>
              <a:t>Yükseköğretim personelinin disiplin işleri 31102 sayılı Kanunla yeniden düzenlenerek 17 Nisan 2020 tarihli Resmi Gazetede yayımlanmış ve yürürlüğe girmiştir.</a:t>
            </a:r>
          </a:p>
          <a:p>
            <a:pPr algn="just"/>
            <a:r>
              <a:rPr lang="tr-TR" sz="2400" dirty="0"/>
              <a:t>Düzenlemeyle 2547 sayılı Kanunun 53.maddesinin (a) ve (b) fıkraları değiştirilmiştir.</a:t>
            </a:r>
          </a:p>
          <a:p>
            <a:pPr algn="just"/>
            <a:r>
              <a:rPr lang="tr-TR" sz="2400" dirty="0"/>
              <a:t>Yeni düzenlemeye göre öğretim elemanlarına 2547 sayılı Kanunun 53/b maddesinde belirtilen cezalar, memurlar hakkında 657 sayılı Kanunun 125. maddesindeki suç ve cezalar, öğretim elemanları dışında iş sözleşmesi ile çalışan personel hakkında 4857 sayılı İş Kanunu ve İş Sözleşmesi veya Toplu İş Sözleşmesinde belirtilen cezalar uygulanacaktır.</a:t>
            </a:r>
          </a:p>
          <a:p>
            <a:pPr marL="0" indent="0">
              <a:buNone/>
            </a:pPr>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3</a:t>
            </a:fld>
            <a:endParaRPr lang="tr-TR"/>
          </a:p>
        </p:txBody>
      </p:sp>
    </p:spTree>
    <p:extLst>
      <p:ext uri="{BB962C8B-B14F-4D97-AF65-F5344CB8AC3E}">
        <p14:creationId xmlns:p14="http://schemas.microsoft.com/office/powerpoint/2010/main" val="1825984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0783" y="2286000"/>
            <a:ext cx="9601200" cy="3581400"/>
          </a:xfrm>
        </p:spPr>
        <p:txBody>
          <a:bodyPr/>
          <a:lstStyle/>
          <a:p>
            <a:pPr algn="just"/>
            <a:r>
              <a:rPr lang="tr-TR" sz="2400" dirty="0"/>
              <a:t>Görevden uzaklaştırma tedbiri disiplin veya ceza soruşturmasının herhangi bir safhasında üç ay süreyle alınabilir. Soruşturmayı yürütenler görevden uzaklaştırmayı teklif edebilirler. Bu sürenin bitiminde tedbir kararının alınmasına ilişkin sebeplerin devam etmesi halinde tedbir her defasında </a:t>
            </a:r>
            <a:r>
              <a:rPr lang="tr-TR" sz="2400" dirty="0">
                <a:solidFill>
                  <a:srgbClr val="FF0000"/>
                </a:solidFill>
              </a:rPr>
              <a:t>üç ay </a:t>
            </a:r>
            <a:r>
              <a:rPr lang="tr-TR" sz="2400" dirty="0"/>
              <a:t>uzatılabilir.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30</a:t>
            </a:fld>
            <a:endParaRPr lang="tr-TR"/>
          </a:p>
        </p:txBody>
      </p:sp>
    </p:spTree>
    <p:extLst>
      <p:ext uri="{BB962C8B-B14F-4D97-AF65-F5344CB8AC3E}">
        <p14:creationId xmlns:p14="http://schemas.microsoft.com/office/powerpoint/2010/main" val="1136076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a:t>Görevden uzaklaştırmaya Yükseköğretim Üst Kuruluş Başkanları ile Devlet yükseköğretim kurumlarında atamaya yetkili amirler, vakıf yükseköğretim kurumlarında rektörler ve bağımsız vakıf meslek yüksekokullarında müdürler yetkilidir.</a:t>
            </a:r>
          </a:p>
        </p:txBody>
      </p:sp>
      <p:sp>
        <p:nvSpPr>
          <p:cNvPr id="5" name="Slayt Numarası Yer Tutucusu 4"/>
          <p:cNvSpPr>
            <a:spLocks noGrp="1"/>
          </p:cNvSpPr>
          <p:nvPr>
            <p:ph type="sldNum" sz="quarter" idx="12"/>
          </p:nvPr>
        </p:nvSpPr>
        <p:spPr/>
        <p:txBody>
          <a:bodyPr/>
          <a:lstStyle/>
          <a:p>
            <a:fld id="{1B65012B-D986-4087-9678-92AC0DCA5FE8}" type="slidenum">
              <a:rPr lang="tr-TR" smtClean="0"/>
              <a:t>31</a:t>
            </a:fld>
            <a:endParaRPr lang="tr-TR"/>
          </a:p>
        </p:txBody>
      </p:sp>
    </p:spTree>
    <p:extLst>
      <p:ext uri="{BB962C8B-B14F-4D97-AF65-F5344CB8AC3E}">
        <p14:creationId xmlns:p14="http://schemas.microsoft.com/office/powerpoint/2010/main" val="3677270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a:t>Rektörlerin, bağımsız vakıf meslek yüksekokulu müdürlerinin ve dekanların görevden uzaklaştırılması kararı disiplin amirinin teklifi üzerine Yükseköğretim Genel Kurulu tarafından verilir. Görevden uzaklaştırma kararları atamaya yetkili amirlere bildirilir.</a:t>
            </a:r>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32</a:t>
            </a:fld>
            <a:endParaRPr lang="tr-TR"/>
          </a:p>
        </p:txBody>
      </p:sp>
    </p:spTree>
    <p:extLst>
      <p:ext uri="{BB962C8B-B14F-4D97-AF65-F5344CB8AC3E}">
        <p14:creationId xmlns:p14="http://schemas.microsoft.com/office/powerpoint/2010/main" val="25131046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a:t>Görevinden uzaklaştırılanlar hakkında görevden uzaklaştırmayı izleyen </a:t>
            </a:r>
            <a:r>
              <a:rPr lang="tr-TR" sz="2400" dirty="0">
                <a:solidFill>
                  <a:srgbClr val="FF0000"/>
                </a:solidFill>
              </a:rPr>
              <a:t>on iş günü </a:t>
            </a:r>
            <a:r>
              <a:rPr lang="tr-TR" sz="2400" dirty="0"/>
              <a:t>içinde soruşturmaya başlanması şarttır.</a:t>
            </a:r>
          </a:p>
          <a:p>
            <a:pPr algn="just"/>
            <a:r>
              <a:rPr lang="tr-TR" sz="2400" dirty="0"/>
              <a:t>Görevden uzaklaştırma işleminden sonra süresi içinde soruşturmaya başlamayan, görevden uzaklaştırma tedbirinin kaldırılmasının zorunlu olduğu durumlarda bu tedbiri kaldırmayan veya görevden uzaklaştırma işlemini keyfi olarak veya garaz ya da kini dolayısı ile yaptığı, yaptırılan soruşturma sonunda anlaşılan yetkililer, hukuki, mali ve cezai sorumluluğa tabidirler.</a:t>
            </a:r>
          </a:p>
          <a:p>
            <a:pPr marL="0" indent="0" algn="just">
              <a:buNone/>
            </a:pPr>
            <a:endParaRPr lang="tr-TR" sz="2400"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33</a:t>
            </a:fld>
            <a:endParaRPr lang="tr-TR"/>
          </a:p>
        </p:txBody>
      </p:sp>
    </p:spTree>
    <p:extLst>
      <p:ext uri="{BB962C8B-B14F-4D97-AF65-F5344CB8AC3E}">
        <p14:creationId xmlns:p14="http://schemas.microsoft.com/office/powerpoint/2010/main" val="42711141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a:t>Görevden uzaklaştırılanlar, kanunların öngördüğü sosyal hak ve yardımlardan faydalanmaya devam ederler. Ancak görevden uzaklaştırma süresi içinde kendilerine aylıklarının veya ücretlerinin </a:t>
            </a:r>
            <a:r>
              <a:rPr lang="tr-TR" sz="2400" dirty="0">
                <a:solidFill>
                  <a:srgbClr val="FF0000"/>
                </a:solidFill>
              </a:rPr>
              <a:t>üçte ikisi </a:t>
            </a:r>
            <a:r>
              <a:rPr lang="tr-TR" sz="2400" dirty="0"/>
              <a:t>ödenir.</a:t>
            </a:r>
          </a:p>
        </p:txBody>
      </p:sp>
      <p:sp>
        <p:nvSpPr>
          <p:cNvPr id="5" name="Slayt Numarası Yer Tutucusu 4"/>
          <p:cNvSpPr>
            <a:spLocks noGrp="1"/>
          </p:cNvSpPr>
          <p:nvPr>
            <p:ph type="sldNum" sz="quarter" idx="12"/>
          </p:nvPr>
        </p:nvSpPr>
        <p:spPr/>
        <p:txBody>
          <a:bodyPr/>
          <a:lstStyle/>
          <a:p>
            <a:fld id="{1B65012B-D986-4087-9678-92AC0DCA5FE8}" type="slidenum">
              <a:rPr lang="tr-TR" smtClean="0"/>
              <a:t>34</a:t>
            </a:fld>
            <a:endParaRPr lang="tr-TR"/>
          </a:p>
        </p:txBody>
      </p:sp>
    </p:spTree>
    <p:extLst>
      <p:ext uri="{BB962C8B-B14F-4D97-AF65-F5344CB8AC3E}">
        <p14:creationId xmlns:p14="http://schemas.microsoft.com/office/powerpoint/2010/main" val="37414980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a:t>Göreve tekrar başlatılmanın zorunlu olduğu durumlarda, bunların aylıklarının veya ücretlerinin kesilmiş olan üçte biri kendilerine ödenir ve Devlet yükseköğretim kurumlarında çalışanlar bakımından görevden uzakta geçirdikleri süre, derecelerindeki kademe ilerlemesinde ve bu sürenin dereceye yükselmesi için gerekli en az bekleme süresini aşan kısmı, üst dereceye yükselmeleri halinde, bu derecede kademe ilerlemesi yapılmak ve akademik yükselme için gerekli bekleme süresinden sayılmak suretiyle değerlendirilir.</a:t>
            </a:r>
          </a:p>
        </p:txBody>
      </p:sp>
      <p:sp>
        <p:nvSpPr>
          <p:cNvPr id="5" name="Slayt Numarası Yer Tutucusu 4"/>
          <p:cNvSpPr>
            <a:spLocks noGrp="1"/>
          </p:cNvSpPr>
          <p:nvPr>
            <p:ph type="sldNum" sz="quarter" idx="12"/>
          </p:nvPr>
        </p:nvSpPr>
        <p:spPr/>
        <p:txBody>
          <a:bodyPr/>
          <a:lstStyle/>
          <a:p>
            <a:fld id="{1B65012B-D986-4087-9678-92AC0DCA5FE8}" type="slidenum">
              <a:rPr lang="tr-TR" smtClean="0"/>
              <a:t>35</a:t>
            </a:fld>
            <a:endParaRPr lang="tr-TR"/>
          </a:p>
        </p:txBody>
      </p:sp>
    </p:spTree>
    <p:extLst>
      <p:ext uri="{BB962C8B-B14F-4D97-AF65-F5344CB8AC3E}">
        <p14:creationId xmlns:p14="http://schemas.microsoft.com/office/powerpoint/2010/main" val="35830002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a:t>Soruşturma sonunda kamu görevinden çıkarma cezası önerilmesi hali dışında görevden uzaklaştırma tedbiri, bu tedbiri alan yetkililerce derhal kaldırılır.</a:t>
            </a:r>
          </a:p>
        </p:txBody>
      </p:sp>
      <p:sp>
        <p:nvSpPr>
          <p:cNvPr id="5" name="Slayt Numarası Yer Tutucusu 4"/>
          <p:cNvSpPr>
            <a:spLocks noGrp="1"/>
          </p:cNvSpPr>
          <p:nvPr>
            <p:ph type="sldNum" sz="quarter" idx="12"/>
          </p:nvPr>
        </p:nvSpPr>
        <p:spPr/>
        <p:txBody>
          <a:bodyPr/>
          <a:lstStyle/>
          <a:p>
            <a:fld id="{1B65012B-D986-4087-9678-92AC0DCA5FE8}" type="slidenum">
              <a:rPr lang="tr-TR" smtClean="0"/>
              <a:t>36</a:t>
            </a:fld>
            <a:endParaRPr lang="tr-TR"/>
          </a:p>
        </p:txBody>
      </p:sp>
    </p:spTree>
    <p:extLst>
      <p:ext uri="{BB962C8B-B14F-4D97-AF65-F5344CB8AC3E}">
        <p14:creationId xmlns:p14="http://schemas.microsoft.com/office/powerpoint/2010/main" val="251876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964987"/>
            <a:ext cx="9601200" cy="3902413"/>
          </a:xfrm>
        </p:spPr>
        <p:txBody>
          <a:bodyPr>
            <a:normAutofit/>
          </a:bodyPr>
          <a:lstStyle/>
          <a:p>
            <a:pPr algn="just"/>
            <a:r>
              <a:rPr lang="tr-TR" sz="2400" dirty="0"/>
              <a:t>Görevden uzaklaştırma tedbiri alınmakla beraber, soruşturma sonunda yetkili makam veya mercilerce hakkında kamu görevinden çıkarmadan başka bir disiplin cezası verilenler ile ceza kararından evvel haklarındaki disiplin soruşturması af ile kaldırılanlar, bu kararların kesinleşmesi üzerine veya tedbir süresinin dolması halinde derhal göreve iade edilirler.</a:t>
            </a:r>
          </a:p>
          <a:p>
            <a:pPr marL="0" indent="0" algn="just">
              <a:buNone/>
            </a:pPr>
            <a:endParaRPr lang="tr-TR" sz="2400" dirty="0"/>
          </a:p>
          <a:p>
            <a:pPr algn="just"/>
            <a:r>
              <a:rPr lang="tr-TR" sz="2400" dirty="0"/>
              <a:t>Kişinin görevi başında kalmasının, soruşturmanın devamına engel olmadığı hallerde görevden uzaklaştırma tedbiri süresi dolmadan da kaldırılabilir.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37</a:t>
            </a:fld>
            <a:endParaRPr lang="tr-TR"/>
          </a:p>
        </p:txBody>
      </p:sp>
    </p:spTree>
    <p:extLst>
      <p:ext uri="{BB962C8B-B14F-4D97-AF65-F5344CB8AC3E}">
        <p14:creationId xmlns:p14="http://schemas.microsoft.com/office/powerpoint/2010/main" val="4117472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10510" y="1721797"/>
            <a:ext cx="9435831" cy="2801566"/>
          </a:xfrm>
        </p:spPr>
        <p:txBody>
          <a:bodyPr/>
          <a:lstStyle/>
          <a:p>
            <a:pPr lvl="0"/>
            <a:r>
              <a:rPr lang="tr-TR" dirty="0"/>
              <a:t>Zaman aşımı</a:t>
            </a:r>
            <a:br>
              <a:rPr lang="tr-TR" dirty="0"/>
            </a:br>
            <a:r>
              <a:rPr lang="tr-TR" dirty="0"/>
              <a:t> (Madde 53/C)</a:t>
            </a:r>
          </a:p>
        </p:txBody>
      </p:sp>
    </p:spTree>
    <p:extLst>
      <p:ext uri="{BB962C8B-B14F-4D97-AF65-F5344CB8AC3E}">
        <p14:creationId xmlns:p14="http://schemas.microsoft.com/office/powerpoint/2010/main" val="41246236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96502" y="763622"/>
            <a:ext cx="9776298" cy="1485900"/>
          </a:xfrm>
        </p:spPr>
        <p:txBody>
          <a:bodyPr>
            <a:normAutofit fontScale="90000"/>
          </a:bodyPr>
          <a:lstStyle/>
          <a:p>
            <a:r>
              <a:rPr lang="tr-TR" sz="2700" b="1" dirty="0"/>
              <a:t> Disiplin suçlarında;</a:t>
            </a:r>
            <a:br>
              <a:rPr lang="tr-TR" sz="2700" b="1" dirty="0"/>
            </a:br>
            <a:r>
              <a:rPr lang="tr-TR" sz="2700" b="1" dirty="0"/>
              <a:t> soruşturmaya başlama zaman aşımı,</a:t>
            </a:r>
            <a:br>
              <a:rPr lang="tr-TR" sz="2700" b="1" dirty="0"/>
            </a:br>
            <a:r>
              <a:rPr lang="tr-TR" sz="2700" b="1" dirty="0"/>
              <a:t> ceza verme zaman aşımı olmak üzere iki tür zaman aşımı vardır. </a:t>
            </a:r>
            <a:br>
              <a:rPr lang="tr-TR" dirty="0"/>
            </a:br>
            <a:endParaRPr lang="tr-TR" dirty="0"/>
          </a:p>
        </p:txBody>
      </p:sp>
      <p:sp>
        <p:nvSpPr>
          <p:cNvPr id="3" name="İçerik Yer Tutucusu 2"/>
          <p:cNvSpPr>
            <a:spLocks noGrp="1"/>
          </p:cNvSpPr>
          <p:nvPr>
            <p:ph idx="1"/>
          </p:nvPr>
        </p:nvSpPr>
        <p:spPr>
          <a:xfrm>
            <a:off x="1284051" y="2908570"/>
            <a:ext cx="9688749" cy="3433864"/>
          </a:xfrm>
        </p:spPr>
        <p:txBody>
          <a:bodyPr>
            <a:normAutofit lnSpcReduction="10000"/>
          </a:bodyPr>
          <a:lstStyle/>
          <a:p>
            <a:r>
              <a:rPr lang="tr-TR" sz="2400" b="1" u="sng" dirty="0"/>
              <a:t>Soruşturmaya Başlama Zaman Aşımı:</a:t>
            </a:r>
          </a:p>
          <a:p>
            <a:pPr algn="just"/>
            <a:r>
              <a:rPr lang="tr-TR" sz="2400" dirty="0"/>
              <a:t>Suçun işlendiğinin öğrenildiği tarihten itibaren;</a:t>
            </a:r>
          </a:p>
          <a:p>
            <a:pPr algn="just"/>
            <a:r>
              <a:rPr lang="tr-TR" sz="2400" dirty="0"/>
              <a:t>Uyarma, kınama, aylıktan veya ücretten kesme ve kademe ilerlemesinin durdurulması veya birden fazla ücretten kesme cezalarında </a:t>
            </a:r>
            <a:r>
              <a:rPr lang="tr-TR" sz="2400" dirty="0">
                <a:solidFill>
                  <a:srgbClr val="FF0000"/>
                </a:solidFill>
              </a:rPr>
              <a:t>bir ay </a:t>
            </a:r>
            <a:r>
              <a:rPr lang="tr-TR" sz="2400" dirty="0"/>
              <a:t>içinde,</a:t>
            </a:r>
          </a:p>
          <a:p>
            <a:pPr algn="just"/>
            <a:r>
              <a:rPr lang="tr-TR" sz="2400" dirty="0"/>
              <a:t>Üniversite öğretim mesleğinden çıkarma ve kamu görevinden çıkarma cezasında </a:t>
            </a:r>
            <a:r>
              <a:rPr lang="tr-TR" sz="2400" dirty="0">
                <a:solidFill>
                  <a:srgbClr val="FF0000"/>
                </a:solidFill>
              </a:rPr>
              <a:t>altı ay </a:t>
            </a:r>
            <a:r>
              <a:rPr lang="tr-TR" sz="2400" dirty="0"/>
              <a:t>içinde,</a:t>
            </a:r>
          </a:p>
          <a:p>
            <a:pPr marL="0" indent="0" algn="just">
              <a:buNone/>
            </a:pPr>
            <a:r>
              <a:rPr lang="tr-TR" sz="2400" dirty="0"/>
              <a:t>     soruşturmaya başlanmadığı takdirde disiplin soruşturması açılamaz</a:t>
            </a:r>
            <a:r>
              <a:rPr lang="tr-TR" dirty="0"/>
              <a:t>.</a:t>
            </a:r>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39</a:t>
            </a:fld>
            <a:endParaRPr lang="tr-TR"/>
          </a:p>
        </p:txBody>
      </p:sp>
    </p:spTree>
    <p:extLst>
      <p:ext uri="{BB962C8B-B14F-4D97-AF65-F5344CB8AC3E}">
        <p14:creationId xmlns:p14="http://schemas.microsoft.com/office/powerpoint/2010/main" val="3758621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0238" y="1352145"/>
            <a:ext cx="9552562" cy="4515255"/>
          </a:xfrm>
        </p:spPr>
        <p:txBody>
          <a:bodyPr/>
          <a:lstStyle/>
          <a:p>
            <a:r>
              <a:rPr lang="tr-TR" sz="2400" dirty="0"/>
              <a:t>Yükseköğretim üst kuruluşları ile yükseköğretim kurumlarında görevli, yönetici, öğretim elemanı ve memurların disiplin soruşturmasında uygulanacak usuller </a:t>
            </a:r>
          </a:p>
          <a:p>
            <a:pPr marL="0" indent="0">
              <a:buNone/>
            </a:pPr>
            <a:endParaRPr lang="tr-TR" sz="2400" dirty="0"/>
          </a:p>
          <a:p>
            <a:r>
              <a:rPr lang="tr-TR" sz="2400" dirty="0"/>
              <a:t>2547 sayılı Kanunun 53/A, 53/B, 53/C, 53/Ç, 53/D, 53/E, 53/F, 53/G maddeleri uygulanacaktır.</a:t>
            </a:r>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4</a:t>
            </a:fld>
            <a:endParaRPr lang="tr-TR"/>
          </a:p>
        </p:txBody>
      </p:sp>
    </p:spTree>
    <p:extLst>
      <p:ext uri="{BB962C8B-B14F-4D97-AF65-F5344CB8AC3E}">
        <p14:creationId xmlns:p14="http://schemas.microsoft.com/office/powerpoint/2010/main" val="31619323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u="sng" dirty="0"/>
              <a:t>Ceza Verme Zaman Aşımı</a:t>
            </a:r>
          </a:p>
          <a:p>
            <a:pPr algn="just"/>
            <a:r>
              <a:rPr lang="tr-TR" sz="2400" dirty="0"/>
              <a:t>Disiplin cezası verilmesini gerektiren fiillerin işlendiği tarihten itibaren iki yıl, üniversite öğretim mesleğinden çıkarma cezasını gerektiren fiil açısından </a:t>
            </a:r>
            <a:r>
              <a:rPr lang="tr-TR" sz="2400" dirty="0">
                <a:solidFill>
                  <a:srgbClr val="FF0000"/>
                </a:solidFill>
              </a:rPr>
              <a:t>altı yıl </a:t>
            </a:r>
            <a:r>
              <a:rPr lang="tr-TR" sz="2400" dirty="0"/>
              <a:t>geçmiş ise,</a:t>
            </a:r>
          </a:p>
          <a:p>
            <a:pPr marL="0" indent="0" algn="just">
              <a:buNone/>
            </a:pPr>
            <a:r>
              <a:rPr lang="tr-TR" sz="2400" dirty="0"/>
              <a:t>     disiplin cezası verilemez.</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40</a:t>
            </a:fld>
            <a:endParaRPr lang="tr-TR"/>
          </a:p>
        </p:txBody>
      </p:sp>
    </p:spTree>
    <p:extLst>
      <p:ext uri="{BB962C8B-B14F-4D97-AF65-F5344CB8AC3E}">
        <p14:creationId xmlns:p14="http://schemas.microsoft.com/office/powerpoint/2010/main" val="12982233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a:t>Ceza verme zaman aşımı fiilin işlendiği tarihten itibaren işlemeye başladığından, soruşturma sırasında buna dikkat edilmeli, soruşturma raporunda disiplin suçunun işlendiği tarih belirtilmelidir.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41</a:t>
            </a:fld>
            <a:endParaRPr lang="tr-TR"/>
          </a:p>
        </p:txBody>
      </p:sp>
    </p:spTree>
    <p:extLst>
      <p:ext uri="{BB962C8B-B14F-4D97-AF65-F5344CB8AC3E}">
        <p14:creationId xmlns:p14="http://schemas.microsoft.com/office/powerpoint/2010/main" val="3256068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a:t>Bilimsel bir eserin akademik atama ve terfilerde kullanılması ya da kısmen veya tamamen yeniden yayımlanması halinde ikinci fıkrada belirtilen zaman aşımı süreleri yeniden işlemeye başlar</a:t>
            </a:r>
            <a:r>
              <a:rPr lang="tr-TR" dirty="0"/>
              <a:t>.</a:t>
            </a:r>
          </a:p>
        </p:txBody>
      </p:sp>
      <p:sp>
        <p:nvSpPr>
          <p:cNvPr id="5" name="Slayt Numarası Yer Tutucusu 4"/>
          <p:cNvSpPr>
            <a:spLocks noGrp="1"/>
          </p:cNvSpPr>
          <p:nvPr>
            <p:ph type="sldNum" sz="quarter" idx="12"/>
          </p:nvPr>
        </p:nvSpPr>
        <p:spPr/>
        <p:txBody>
          <a:bodyPr/>
          <a:lstStyle/>
          <a:p>
            <a:fld id="{1B65012B-D986-4087-9678-92AC0DCA5FE8}" type="slidenum">
              <a:rPr lang="tr-TR" smtClean="0"/>
              <a:t>42</a:t>
            </a:fld>
            <a:endParaRPr lang="tr-TR"/>
          </a:p>
        </p:txBody>
      </p:sp>
    </p:spTree>
    <p:extLst>
      <p:ext uri="{BB962C8B-B14F-4D97-AF65-F5344CB8AC3E}">
        <p14:creationId xmlns:p14="http://schemas.microsoft.com/office/powerpoint/2010/main" val="3882238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47864" y="2315183"/>
            <a:ext cx="9601200" cy="3581400"/>
          </a:xfrm>
        </p:spPr>
        <p:txBody>
          <a:bodyPr/>
          <a:lstStyle/>
          <a:p>
            <a:pPr algn="just"/>
            <a:r>
              <a:rPr lang="tr-TR" sz="2400" dirty="0"/>
              <a:t>Disiplin cezasının yargı kararıyla iptal edilmesi halinde, kararın idareye ulaştığı tarihten itibaren kalan disiplin ceza zaman aşımı süresi içerisinde, zaman aşımı süresinin dolması veya üç aydan daha az süre kalması halinde en geç üç ay içerisinde karar gerekçesi dikkate alınarak yeniden disiplin cezası tesis edilebilir</a:t>
            </a:r>
            <a:r>
              <a:rPr lang="tr-TR" dirty="0"/>
              <a:t>.</a:t>
            </a:r>
          </a:p>
        </p:txBody>
      </p:sp>
      <p:sp>
        <p:nvSpPr>
          <p:cNvPr id="5" name="Slayt Numarası Yer Tutucusu 4"/>
          <p:cNvSpPr>
            <a:spLocks noGrp="1"/>
          </p:cNvSpPr>
          <p:nvPr>
            <p:ph type="sldNum" sz="quarter" idx="12"/>
          </p:nvPr>
        </p:nvSpPr>
        <p:spPr/>
        <p:txBody>
          <a:bodyPr/>
          <a:lstStyle/>
          <a:p>
            <a:fld id="{1B65012B-D986-4087-9678-92AC0DCA5FE8}" type="slidenum">
              <a:rPr lang="tr-TR" smtClean="0"/>
              <a:t>43</a:t>
            </a:fld>
            <a:endParaRPr lang="tr-TR"/>
          </a:p>
        </p:txBody>
      </p:sp>
    </p:spTree>
    <p:extLst>
      <p:ext uri="{BB962C8B-B14F-4D97-AF65-F5344CB8AC3E}">
        <p14:creationId xmlns:p14="http://schemas.microsoft.com/office/powerpoint/2010/main" val="31456177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0782" y="1984444"/>
            <a:ext cx="9435831" cy="2801566"/>
          </a:xfrm>
        </p:spPr>
        <p:txBody>
          <a:bodyPr/>
          <a:lstStyle/>
          <a:p>
            <a:pPr lvl="0"/>
            <a:r>
              <a:rPr lang="tr-TR" dirty="0"/>
              <a:t>Disiplin cezası vermeye yetkili </a:t>
            </a:r>
            <a:br>
              <a:rPr lang="tr-TR" dirty="0"/>
            </a:br>
            <a:r>
              <a:rPr lang="tr-TR" dirty="0"/>
              <a:t>amir ve kurullar </a:t>
            </a:r>
          </a:p>
        </p:txBody>
      </p:sp>
    </p:spTree>
    <p:extLst>
      <p:ext uri="{BB962C8B-B14F-4D97-AF65-F5344CB8AC3E}">
        <p14:creationId xmlns:p14="http://schemas.microsoft.com/office/powerpoint/2010/main" val="3043788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459149"/>
            <a:ext cx="9601200" cy="4523362"/>
          </a:xfrm>
        </p:spPr>
        <p:txBody>
          <a:bodyPr>
            <a:normAutofit fontScale="77500" lnSpcReduction="20000"/>
          </a:bodyPr>
          <a:lstStyle/>
          <a:p>
            <a:pPr algn="just"/>
            <a:r>
              <a:rPr lang="tr-TR" sz="2800" dirty="0"/>
              <a:t>Uyarma ve kınama cezaları sıralı </a:t>
            </a:r>
            <a:r>
              <a:rPr lang="tr-TR" sz="2800" dirty="0">
                <a:solidFill>
                  <a:srgbClr val="FF0000"/>
                </a:solidFill>
              </a:rPr>
              <a:t>disiplin amirleri </a:t>
            </a:r>
            <a:r>
              <a:rPr lang="tr-TR" sz="2800" dirty="0"/>
              <a:t>tarafından,</a:t>
            </a:r>
          </a:p>
          <a:p>
            <a:pPr algn="just"/>
            <a:r>
              <a:rPr lang="tr-TR" sz="2800" dirty="0"/>
              <a:t>Aylıktan veya ücretten kesme ve kademe ilerlemesinin durdurulması cezaları kişinin görevli olduğu birimdeki </a:t>
            </a:r>
            <a:r>
              <a:rPr lang="tr-TR" sz="2800" dirty="0">
                <a:solidFill>
                  <a:srgbClr val="FF0000"/>
                </a:solidFill>
              </a:rPr>
              <a:t>disiplin kurulu </a:t>
            </a:r>
            <a:r>
              <a:rPr lang="tr-TR" sz="2800" dirty="0"/>
              <a:t>kararı ile,</a:t>
            </a:r>
          </a:p>
          <a:p>
            <a:pPr algn="just"/>
            <a:r>
              <a:rPr lang="tr-TR" sz="2800" dirty="0"/>
              <a:t>Üniversite öğretim mesleğinden çıkarma ve kamu görevinden çıkarma cezaları atamaya yetkili amirin teklifi üzerine </a:t>
            </a:r>
            <a:r>
              <a:rPr lang="tr-TR" sz="2800" dirty="0">
                <a:solidFill>
                  <a:srgbClr val="FF0000"/>
                </a:solidFill>
              </a:rPr>
              <a:t>Yüksek Disiplin Kurulu </a:t>
            </a:r>
            <a:r>
              <a:rPr lang="tr-TR" sz="2800" dirty="0"/>
              <a:t>kararıyla,</a:t>
            </a:r>
          </a:p>
          <a:p>
            <a:pPr algn="just"/>
            <a:r>
              <a:rPr lang="tr-TR" sz="2800" dirty="0"/>
              <a:t>Rektörler, bağımsız vakıf meslek yüksekokulu müdürleri ve dekanlar hakkında aylıktan veya ücretten kesme, kademe ilerlemesinin durdurulması veya birden fazla ücretten kesme, üniversite öğretim mesleğinden çıkarma ve kamu görevinden çıkarma cezaları </a:t>
            </a:r>
            <a:r>
              <a:rPr lang="tr-TR" sz="2800" dirty="0">
                <a:solidFill>
                  <a:srgbClr val="FF0000"/>
                </a:solidFill>
              </a:rPr>
              <a:t>Yüksek Disiplin Kurulu </a:t>
            </a:r>
            <a:r>
              <a:rPr lang="tr-TR" sz="2800" dirty="0"/>
              <a:t>kararıyla,</a:t>
            </a:r>
          </a:p>
          <a:p>
            <a:pPr algn="just"/>
            <a:r>
              <a:rPr lang="tr-TR" sz="2800" dirty="0"/>
              <a:t>YÖK Başkanının doğrudan soruşturma açtığı, aylıktan kesme ve daha üst ceza gerektiren suçlarda öğretim elemanları hakkındaki cezalar </a:t>
            </a:r>
            <a:r>
              <a:rPr lang="tr-TR" sz="2800" dirty="0">
                <a:solidFill>
                  <a:srgbClr val="FF0000"/>
                </a:solidFill>
              </a:rPr>
              <a:t>Yüksek Disiplin Kurulu</a:t>
            </a:r>
            <a:r>
              <a:rPr lang="tr-TR" sz="2800" dirty="0"/>
              <a:t>nca,</a:t>
            </a:r>
          </a:p>
          <a:p>
            <a:pPr marL="0" indent="0" algn="just">
              <a:buNone/>
            </a:pPr>
            <a:r>
              <a:rPr lang="tr-TR" sz="2800" dirty="0"/>
              <a:t>      verilir.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45</a:t>
            </a:fld>
            <a:endParaRPr lang="tr-TR"/>
          </a:p>
        </p:txBody>
      </p:sp>
    </p:spTree>
    <p:extLst>
      <p:ext uri="{BB962C8B-B14F-4D97-AF65-F5344CB8AC3E}">
        <p14:creationId xmlns:p14="http://schemas.microsoft.com/office/powerpoint/2010/main" val="37182487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a:t>Kanunda gösterilen yetkili amir veya kurulların yerine üst yada alt düzeydeki amir veya kurullar karar vermemelidir. Örnek olarak uyarma cezasını disiplin amiri yerine disiplin kurulu verirse veya kademe ilerlemesini durdurma cezasını amir verirse bu ceza yargı kararıyla iptal edilebilir.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46</a:t>
            </a:fld>
            <a:endParaRPr lang="tr-TR"/>
          </a:p>
        </p:txBody>
      </p:sp>
    </p:spTree>
    <p:extLst>
      <p:ext uri="{BB962C8B-B14F-4D97-AF65-F5344CB8AC3E}">
        <p14:creationId xmlns:p14="http://schemas.microsoft.com/office/powerpoint/2010/main" val="7711793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0782" y="1984444"/>
            <a:ext cx="9435831" cy="2801566"/>
          </a:xfrm>
        </p:spPr>
        <p:txBody>
          <a:bodyPr/>
          <a:lstStyle/>
          <a:p>
            <a:pPr lvl="0"/>
            <a:r>
              <a:rPr lang="tr-TR" dirty="0"/>
              <a:t>Disiplin Kurullarının Teşekkülü</a:t>
            </a:r>
          </a:p>
        </p:txBody>
      </p:sp>
    </p:spTree>
    <p:extLst>
      <p:ext uri="{BB962C8B-B14F-4D97-AF65-F5344CB8AC3E}">
        <p14:creationId xmlns:p14="http://schemas.microsoft.com/office/powerpoint/2010/main" val="15518259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8983B6B-206F-4A8F-8502-1A5ED28D9A1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9F20CB2-ED21-4087-90C5-2601F267DA06}"/>
              </a:ext>
            </a:extLst>
          </p:cNvPr>
          <p:cNvSpPr>
            <a:spLocks noGrp="1"/>
          </p:cNvSpPr>
          <p:nvPr>
            <p:ph idx="1"/>
          </p:nvPr>
        </p:nvSpPr>
        <p:spPr/>
        <p:txBody>
          <a:bodyPr/>
          <a:lstStyle/>
          <a:p>
            <a:r>
              <a:rPr lang="tr-TR" dirty="0"/>
              <a:t>17.04.2020 tarihli resmi gazetede yayınlanan 31102 sayılı Kanun ile üniversitelerdeki disiplin kurulları yeniden belirlenmiştir. </a:t>
            </a:r>
          </a:p>
          <a:p>
            <a:r>
              <a:rPr lang="tr-TR" dirty="0"/>
              <a:t>Buna göre üniversitelerde dört tane disiplin kurulu Kanunla oluşturulmuştur.</a:t>
            </a:r>
          </a:p>
          <a:p>
            <a:pPr marL="0" indent="0">
              <a:buNone/>
            </a:pPr>
            <a:endParaRPr lang="tr-TR" dirty="0"/>
          </a:p>
        </p:txBody>
      </p:sp>
      <p:sp>
        <p:nvSpPr>
          <p:cNvPr id="4" name="Slayt Numarası Yer Tutucusu 3">
            <a:extLst>
              <a:ext uri="{FF2B5EF4-FFF2-40B4-BE49-F238E27FC236}">
                <a16:creationId xmlns:a16="http://schemas.microsoft.com/office/drawing/2014/main" id="{4630037A-D3EA-42AD-9CA9-8C1DEFB7E99C}"/>
              </a:ext>
            </a:extLst>
          </p:cNvPr>
          <p:cNvSpPr>
            <a:spLocks noGrp="1"/>
          </p:cNvSpPr>
          <p:nvPr>
            <p:ph type="sldNum" sz="quarter" idx="12"/>
          </p:nvPr>
        </p:nvSpPr>
        <p:spPr/>
        <p:txBody>
          <a:bodyPr/>
          <a:lstStyle/>
          <a:p>
            <a:fld id="{1B65012B-D986-4087-9678-92AC0DCA5FE8}" type="slidenum">
              <a:rPr lang="tr-TR" smtClean="0"/>
              <a:t>48</a:t>
            </a:fld>
            <a:endParaRPr lang="tr-TR"/>
          </a:p>
        </p:txBody>
      </p:sp>
    </p:spTree>
    <p:extLst>
      <p:ext uri="{BB962C8B-B14F-4D97-AF65-F5344CB8AC3E}">
        <p14:creationId xmlns:p14="http://schemas.microsoft.com/office/powerpoint/2010/main" val="32178004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522514"/>
            <a:ext cx="9601200" cy="5926924"/>
          </a:xfrm>
        </p:spPr>
        <p:txBody>
          <a:bodyPr>
            <a:normAutofit/>
          </a:bodyPr>
          <a:lstStyle/>
          <a:p>
            <a:pPr algn="just"/>
            <a:r>
              <a:rPr lang="tr-TR" sz="2400" dirty="0"/>
              <a:t>Yüksek Disiplin Kurulu Yükseköğretim Genel Kuruludur.</a:t>
            </a:r>
          </a:p>
          <a:p>
            <a:pPr algn="just"/>
            <a:r>
              <a:rPr lang="tr-TR" sz="2400" dirty="0"/>
              <a:t>Üniversite Disiplin Kurulu; Üniversite Yönetim Kuruludur.</a:t>
            </a:r>
          </a:p>
          <a:p>
            <a:pPr algn="just"/>
            <a:r>
              <a:rPr lang="tr-TR" sz="2400" dirty="0"/>
              <a:t>Üniversiteye bağlı birimlerinin yönetim kurulları aynı zamanda disiplin kuruludur. </a:t>
            </a:r>
          </a:p>
          <a:p>
            <a:pPr algn="just"/>
            <a:r>
              <a:rPr lang="tr-TR" sz="2400" dirty="0"/>
              <a:t>Rektörlüğe bağlı birimlerdeki disiplin kurulu; akademik personel ve daire başkanı kadrosunun dengi ve üstü kadrolarda bulunanlar için rektör yardımcısı başkanlığında üniversite yönetim kurulunca her takvim yılı başında belirlenen profesör ünvanlı 4 öğretim üyesinden oluşur.</a:t>
            </a:r>
          </a:p>
          <a:p>
            <a:pPr algn="just"/>
            <a:r>
              <a:rPr lang="tr-TR" sz="2400" dirty="0"/>
              <a:t>Memur içinse Genel Sekreterin başkanlığında Hukuk Müşaviri ile Personel Daire Başkanından oluşur.</a:t>
            </a:r>
          </a:p>
          <a:p>
            <a:pPr algn="just"/>
            <a:r>
              <a:rPr lang="tr-TR" sz="2400" dirty="0"/>
              <a:t>Herhangi bir sebeple disiplin kurullarının teşekkül edememesi halinde eksik üyelikler eşdeğer unvana sahip öğretim üyeleri arasından senato tarafından belirlenen üyelerce tamamlanır.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49</a:t>
            </a:fld>
            <a:endParaRPr lang="tr-TR"/>
          </a:p>
        </p:txBody>
      </p:sp>
    </p:spTree>
    <p:extLst>
      <p:ext uri="{BB962C8B-B14F-4D97-AF65-F5344CB8AC3E}">
        <p14:creationId xmlns:p14="http://schemas.microsoft.com/office/powerpoint/2010/main" val="2776925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13233" y="1614791"/>
            <a:ext cx="9435831" cy="3715965"/>
          </a:xfrm>
        </p:spPr>
        <p:txBody>
          <a:bodyPr/>
          <a:lstStyle/>
          <a:p>
            <a:pPr lvl="0"/>
            <a:r>
              <a:rPr lang="tr-TR" dirty="0"/>
              <a:t>Soruşturma Emri Vermeye Yetkili Makamlar</a:t>
            </a:r>
          </a:p>
        </p:txBody>
      </p:sp>
    </p:spTree>
    <p:extLst>
      <p:ext uri="{BB962C8B-B14F-4D97-AF65-F5344CB8AC3E}">
        <p14:creationId xmlns:p14="http://schemas.microsoft.com/office/powerpoint/2010/main" val="21434129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Kurullara Katılamayacak Olanlar</a:t>
            </a:r>
            <a:br>
              <a:rPr lang="tr-TR" dirty="0"/>
            </a:br>
            <a:endParaRPr lang="tr-TR" dirty="0"/>
          </a:p>
        </p:txBody>
      </p:sp>
      <p:sp>
        <p:nvSpPr>
          <p:cNvPr id="3" name="İçerik Yer Tutucusu 2"/>
          <p:cNvSpPr>
            <a:spLocks noGrp="1"/>
          </p:cNvSpPr>
          <p:nvPr>
            <p:ph idx="1"/>
          </p:nvPr>
        </p:nvSpPr>
        <p:spPr>
          <a:xfrm>
            <a:off x="1361872" y="2558374"/>
            <a:ext cx="9601200" cy="3581400"/>
          </a:xfrm>
        </p:spPr>
        <p:txBody>
          <a:bodyPr/>
          <a:lstStyle/>
          <a:p>
            <a:pPr algn="just"/>
            <a:r>
              <a:rPr lang="tr-TR" sz="2400" dirty="0"/>
              <a:t>Soruşturmada görev alanlar disiplin kurullarındaki oylamalara, disiplin kurulunda görev alanlar ile disiplin cezası verenler bu cezalara itirazların görüşüldüğü kurullardaki oylamalara katılamazlar.</a:t>
            </a:r>
          </a:p>
          <a:p>
            <a:pPr algn="just"/>
            <a:r>
              <a:rPr lang="tr-TR" sz="2400" dirty="0"/>
              <a:t>Yüksek Disiplin Kurulu hariç, disiplin kurullarında profesörlerle ilgili hususların görüşülmesinde doçent ve doktor öğretim üyeleri, doçentlerle ilgili hususların görüşülmesinde doktor öğretim üyeleri ve kendileri ile ilgili hususların görüşülmesinde ilgili üyeler görüşmelere katılamazlar.</a:t>
            </a:r>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50</a:t>
            </a:fld>
            <a:endParaRPr lang="tr-TR"/>
          </a:p>
        </p:txBody>
      </p:sp>
    </p:spTree>
    <p:extLst>
      <p:ext uri="{BB962C8B-B14F-4D97-AF65-F5344CB8AC3E}">
        <p14:creationId xmlns:p14="http://schemas.microsoft.com/office/powerpoint/2010/main" val="9962167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799617"/>
            <a:ext cx="9601200" cy="4513634"/>
          </a:xfrm>
        </p:spPr>
        <p:txBody>
          <a:bodyPr>
            <a:normAutofit lnSpcReduction="10000"/>
          </a:bodyPr>
          <a:lstStyle/>
          <a:p>
            <a:pPr lvl="0" algn="just"/>
            <a:r>
              <a:rPr lang="tr-TR" sz="2400" dirty="0"/>
              <a:t>Disiplin kurulları gerekli gördüğünde ilgilinin özlük dosyasını ve her türlü evrakı incelemeye, ilgili yerlerden bilgi almaya, her türlü incelemeyi yaptırmaya, yeminli tanık ve bilirkişi dinlemeye veya </a:t>
            </a:r>
            <a:r>
              <a:rPr lang="tr-TR" sz="2400" dirty="0" err="1"/>
              <a:t>niyabeten</a:t>
            </a:r>
            <a:r>
              <a:rPr lang="tr-TR" sz="2400" dirty="0"/>
              <a:t> dinletmeye, keşif yapmaya veya yaptırmaya yetkilidir.</a:t>
            </a:r>
          </a:p>
          <a:p>
            <a:pPr algn="just"/>
            <a:r>
              <a:rPr lang="tr-TR" sz="2400" dirty="0"/>
              <a:t>Disiplin cezası vermeye yetkili makamlar, soruşturma da eksiklik tespit ettiğinde bunun giderilmesi amacıyla dosyayı iade edebilir, soruşturmacı tarafından önerilen disiplin cezasını aynen verebilir, hafifletebilir veya reddedebilir. Teklif edilen cezanın reddedilmesi halinde ilgili disiplin amiri yada kurulu tarafından ret gerekçesine uygun olarak </a:t>
            </a:r>
            <a:r>
              <a:rPr lang="tr-TR" sz="2400" dirty="0">
                <a:solidFill>
                  <a:srgbClr val="FF0000"/>
                </a:solidFill>
              </a:rPr>
              <a:t>en geç üç ay </a:t>
            </a:r>
            <a:r>
              <a:rPr lang="tr-TR" sz="2400" dirty="0"/>
              <a:t>içerisin de yeni işlem tesis edilebilir.</a:t>
            </a:r>
          </a:p>
          <a:p>
            <a:pPr algn="just"/>
            <a:r>
              <a:rPr lang="tr-TR" sz="2400" dirty="0"/>
              <a:t>Böyle hallerde suçun niteliği değişmiş ise sanığın yeniden savunmasının alınması gerekebilir.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51</a:t>
            </a:fld>
            <a:endParaRPr lang="tr-TR"/>
          </a:p>
        </p:txBody>
      </p:sp>
    </p:spTree>
    <p:extLst>
      <p:ext uri="{BB962C8B-B14F-4D97-AF65-F5344CB8AC3E}">
        <p14:creationId xmlns:p14="http://schemas.microsoft.com/office/powerpoint/2010/main" val="24507727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0782" y="1984444"/>
            <a:ext cx="9435831" cy="2801566"/>
          </a:xfrm>
        </p:spPr>
        <p:txBody>
          <a:bodyPr/>
          <a:lstStyle/>
          <a:p>
            <a:r>
              <a:rPr lang="tr-TR" dirty="0"/>
              <a:t>Kurulların Karar Usulü ve Süresi</a:t>
            </a:r>
          </a:p>
        </p:txBody>
      </p:sp>
    </p:spTree>
    <p:extLst>
      <p:ext uri="{BB962C8B-B14F-4D97-AF65-F5344CB8AC3E}">
        <p14:creationId xmlns:p14="http://schemas.microsoft.com/office/powerpoint/2010/main" val="15353172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81328" y="1935803"/>
            <a:ext cx="9601200" cy="4163439"/>
          </a:xfrm>
        </p:spPr>
        <p:txBody>
          <a:bodyPr>
            <a:normAutofit/>
          </a:bodyPr>
          <a:lstStyle/>
          <a:p>
            <a:pPr lvl="0" algn="just"/>
            <a:r>
              <a:rPr lang="tr-TR" sz="2400" dirty="0"/>
              <a:t>Disiplin Kurulu kararları gerekçeli olmalı, kararda oybirliği veya oyçokluğu hususu belirtilmelidir.</a:t>
            </a:r>
          </a:p>
          <a:p>
            <a:pPr algn="just"/>
            <a:r>
              <a:rPr lang="tr-TR" sz="2400" dirty="0"/>
              <a:t>Yeni düzenlemede 2547’ye amir ve kurullar için karar süresi konulmamıştır. Ancak disiplin amirinin </a:t>
            </a:r>
            <a:r>
              <a:rPr lang="tr-TR" sz="2400" dirty="0">
                <a:solidFill>
                  <a:srgbClr val="FF0000"/>
                </a:solidFill>
              </a:rPr>
              <a:t>15 gün</a:t>
            </a:r>
            <a:r>
              <a:rPr lang="tr-TR" sz="2400" dirty="0"/>
              <a:t>, disiplin kurullarının </a:t>
            </a:r>
            <a:r>
              <a:rPr lang="tr-TR" sz="2400" dirty="0">
                <a:solidFill>
                  <a:srgbClr val="FF0000"/>
                </a:solidFill>
              </a:rPr>
              <a:t>30 gün </a:t>
            </a:r>
            <a:r>
              <a:rPr lang="tr-TR" sz="2400" dirty="0"/>
              <a:t>içinde karar vermesi gerekmektedir.</a:t>
            </a:r>
          </a:p>
          <a:p>
            <a:pPr algn="just"/>
            <a:r>
              <a:rPr lang="tr-TR" sz="2400" dirty="0"/>
              <a:t>Zamanında karar verilmemesinin, zamanaşımına yol açabileceğini, dolayısıyla disiplin suçu, kurum zararını doğurmuşsa belki TCK 257deki «görevi kötüye kullanma» suçunu oluşturabileceğini, göz önünde bulundurmalı.</a:t>
            </a: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53</a:t>
            </a:fld>
            <a:endParaRPr lang="tr-TR"/>
          </a:p>
        </p:txBody>
      </p:sp>
    </p:spTree>
    <p:extLst>
      <p:ext uri="{BB962C8B-B14F-4D97-AF65-F5344CB8AC3E}">
        <p14:creationId xmlns:p14="http://schemas.microsoft.com/office/powerpoint/2010/main" val="4139357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700" b="1" dirty="0"/>
              <a:t>Karar Verirken Dikkat Edilecek Hususlar</a:t>
            </a:r>
            <a:br>
              <a:rPr lang="tr-TR" sz="2700" b="1" dirty="0"/>
            </a:br>
            <a:r>
              <a:rPr lang="tr-TR" sz="2700" b="1" dirty="0"/>
              <a:t>(Suçların birleşmesi -53/D-1)</a:t>
            </a:r>
            <a:br>
              <a:rPr lang="tr-TR" dirty="0"/>
            </a:br>
            <a:endParaRPr lang="tr-TR" dirty="0"/>
          </a:p>
        </p:txBody>
      </p:sp>
      <p:sp>
        <p:nvSpPr>
          <p:cNvPr id="3" name="İçerik Yer Tutucusu 2"/>
          <p:cNvSpPr>
            <a:spLocks noGrp="1"/>
          </p:cNvSpPr>
          <p:nvPr>
            <p:ph idx="1"/>
          </p:nvPr>
        </p:nvSpPr>
        <p:spPr>
          <a:xfrm>
            <a:off x="1371599" y="2286000"/>
            <a:ext cx="9844391" cy="3988340"/>
          </a:xfrm>
        </p:spPr>
        <p:txBody>
          <a:bodyPr>
            <a:normAutofit/>
          </a:bodyPr>
          <a:lstStyle/>
          <a:p>
            <a:pPr algn="just"/>
            <a:r>
              <a:rPr lang="tr-TR" sz="2400" dirty="0"/>
              <a:t>Bir suçun birden fazla fiilin birleşmesiyle işlenmesi veya bir fiilin birden fazla disiplin suçunu kapsaması mümkün olabilir. Böyle hallerde aynı fiile birden fazla disiplin cezası verilemez. Fiilin birden fazla disiplin suçu teşkil etmesi hâlinde bu suçlardan en ağır cezayı gerektiren disiplin cezası verilir.</a:t>
            </a:r>
          </a:p>
          <a:p>
            <a:pPr marL="0" indent="0" algn="just">
              <a:buNone/>
            </a:pPr>
            <a:endParaRPr lang="tr-TR" sz="2400"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54</a:t>
            </a:fld>
            <a:endParaRPr lang="tr-TR"/>
          </a:p>
        </p:txBody>
      </p:sp>
    </p:spTree>
    <p:extLst>
      <p:ext uri="{BB962C8B-B14F-4D97-AF65-F5344CB8AC3E}">
        <p14:creationId xmlns:p14="http://schemas.microsoft.com/office/powerpoint/2010/main" val="25932661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a:r>
              <a:rPr lang="tr-TR" sz="2700" b="1" dirty="0"/>
              <a:t>Karar Verirken Dikkat Edilecek Hususlar</a:t>
            </a:r>
            <a:br>
              <a:rPr lang="tr-TR" sz="2700" b="1" dirty="0"/>
            </a:br>
            <a:r>
              <a:rPr lang="tr-TR" sz="2700" b="1" dirty="0"/>
              <a:t>(Tekerrür –53/D-2)</a:t>
            </a:r>
            <a:br>
              <a:rPr lang="tr-TR" dirty="0"/>
            </a:br>
            <a:endParaRPr lang="tr-TR" dirty="0"/>
          </a:p>
        </p:txBody>
      </p:sp>
      <p:sp>
        <p:nvSpPr>
          <p:cNvPr id="3" name="İçerik Yer Tutucusu 2"/>
          <p:cNvSpPr>
            <a:spLocks noGrp="1"/>
          </p:cNvSpPr>
          <p:nvPr>
            <p:ph idx="1"/>
          </p:nvPr>
        </p:nvSpPr>
        <p:spPr>
          <a:xfrm>
            <a:off x="1371600" y="2285999"/>
            <a:ext cx="9601200" cy="3959157"/>
          </a:xfrm>
        </p:spPr>
        <p:txBody>
          <a:bodyPr>
            <a:normAutofit lnSpcReduction="10000"/>
          </a:bodyPr>
          <a:lstStyle/>
          <a:p>
            <a:pPr algn="just"/>
            <a:r>
              <a:rPr lang="tr-TR" sz="2400" dirty="0"/>
              <a:t>Disiplin cezası verilmesine sebep olmuş bir fiilin, cezaların özlük dosyasından çıkarılmasına ilişkin süre içinde tekerrüründe bir derece ağır ceza uygulanır. Tekerrüre esas alınacak cezanın, süresi içerisinde itiraz edilmemesi veya itirazın reddedilmesi suretiyle kesinleşmiş olması gerekir.</a:t>
            </a:r>
          </a:p>
          <a:p>
            <a:pPr algn="just"/>
            <a:r>
              <a:rPr lang="tr-TR" sz="2400" dirty="0"/>
              <a:t>Personelin sonraki eylemi aynı cezayı gerektirse bile farklı fiil söz konusu ise, tekerrür söz konusu olmayacaktır.</a:t>
            </a:r>
          </a:p>
          <a:p>
            <a:pPr algn="just"/>
            <a:r>
              <a:rPr lang="tr-TR" sz="2400" dirty="0"/>
              <a:t>Aynı derecede cezayı gerektiren fakat ayrı fiiller nedeniyle verilen disiplin cezalarının üçüncü uygulamasında bir derece ağır ceza verilir. Kanunla affedilmiş disiplin cezaları ile tekerrür nedeniyle verilen bir derece ağır cezalar tekerrüre esas alınmaz.</a:t>
            </a:r>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55</a:t>
            </a:fld>
            <a:endParaRPr lang="tr-TR"/>
          </a:p>
        </p:txBody>
      </p:sp>
    </p:spTree>
    <p:extLst>
      <p:ext uri="{BB962C8B-B14F-4D97-AF65-F5344CB8AC3E}">
        <p14:creationId xmlns:p14="http://schemas.microsoft.com/office/powerpoint/2010/main" val="40094069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a:r>
              <a:rPr lang="tr-TR" sz="2400" b="1" dirty="0"/>
              <a:t>Karar Verirken Dikkat Edilecek Hususlar</a:t>
            </a:r>
            <a:br>
              <a:rPr lang="tr-TR" sz="2400" b="1" dirty="0"/>
            </a:br>
            <a:r>
              <a:rPr lang="tr-TR" sz="2400" b="1" dirty="0"/>
              <a:t>İyi Halin Değerlendirilmesi (53/D-3)</a:t>
            </a:r>
            <a:br>
              <a:rPr lang="tr-TR" sz="2400" b="1" dirty="0"/>
            </a:br>
            <a:endParaRPr lang="tr-TR" sz="2400" b="1" dirty="0"/>
          </a:p>
        </p:txBody>
      </p:sp>
      <p:sp>
        <p:nvSpPr>
          <p:cNvPr id="3" name="İçerik Yer Tutucusu 2"/>
          <p:cNvSpPr>
            <a:spLocks noGrp="1"/>
          </p:cNvSpPr>
          <p:nvPr>
            <p:ph idx="1"/>
          </p:nvPr>
        </p:nvSpPr>
        <p:spPr>
          <a:xfrm>
            <a:off x="1371600" y="1896894"/>
            <a:ext cx="9601200" cy="4503906"/>
          </a:xfrm>
        </p:spPr>
        <p:txBody>
          <a:bodyPr>
            <a:noAutofit/>
          </a:bodyPr>
          <a:lstStyle/>
          <a:p>
            <a:pPr algn="just"/>
            <a:r>
              <a:rPr lang="tr-TR" sz="2400" dirty="0"/>
              <a:t>Geçmiş hizmetleri sırasındaki çalışmaları olumlu olan veya ödül veya başarı belgesi alanlara verilecek disiplin cezalarında bir derece alt ceza uygulanabilir.</a:t>
            </a:r>
          </a:p>
          <a:p>
            <a:pPr algn="just"/>
            <a:r>
              <a:rPr lang="tr-TR" sz="2400" dirty="0"/>
              <a:t>Bir derece alt cezayı, asıl cezayı vermeye yetkili makam verir.</a:t>
            </a:r>
          </a:p>
          <a:p>
            <a:pPr algn="just"/>
            <a:r>
              <a:rPr lang="tr-TR" sz="2400" dirty="0"/>
              <a:t>Danıştay, «başarılı ve sicili temiz olan görevlilere, bir alt ceza uygulanmama nedeninin açıklanması gerektiği» </a:t>
            </a:r>
            <a:r>
              <a:rPr lang="tr-TR" sz="2400" dirty="0" err="1"/>
              <a:t>ni</a:t>
            </a:r>
            <a:r>
              <a:rPr lang="tr-TR" sz="2400" dirty="0"/>
              <a:t> belirterek buna riayet edilmeden verilen ceza kararlarını bozmaktadır. (Örn.Dan.İ.D.D.K.21.4.2011 gün ve 2007/1200E.,2011/268K.)</a:t>
            </a:r>
          </a:p>
          <a:p>
            <a:pPr algn="just"/>
            <a:r>
              <a:rPr lang="tr-TR" sz="2400" dirty="0"/>
              <a:t>Gerek tekerrür, gerekse iyi hal durumu soruşturmacı tarafından rapor düzenlenmeden önce, soruşturmacı istememişse karar aşamasında disiplin amirince Personel Dairesinden istenmelidir.</a:t>
            </a:r>
          </a:p>
        </p:txBody>
      </p:sp>
      <p:sp>
        <p:nvSpPr>
          <p:cNvPr id="6" name="Slayt Numarası Yer Tutucusu 5"/>
          <p:cNvSpPr>
            <a:spLocks noGrp="1"/>
          </p:cNvSpPr>
          <p:nvPr>
            <p:ph type="sldNum" sz="quarter" idx="12"/>
          </p:nvPr>
        </p:nvSpPr>
        <p:spPr/>
        <p:txBody>
          <a:bodyPr/>
          <a:lstStyle/>
          <a:p>
            <a:fld id="{1B65012B-D986-4087-9678-92AC0DCA5FE8}" type="slidenum">
              <a:rPr lang="tr-TR" smtClean="0"/>
              <a:t>56</a:t>
            </a:fld>
            <a:endParaRPr lang="tr-TR"/>
          </a:p>
        </p:txBody>
      </p:sp>
    </p:spTree>
    <p:extLst>
      <p:ext uri="{BB962C8B-B14F-4D97-AF65-F5344CB8AC3E}">
        <p14:creationId xmlns:p14="http://schemas.microsoft.com/office/powerpoint/2010/main" val="11495264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a:r>
              <a:rPr lang="tr-TR" sz="2700" b="1" dirty="0"/>
              <a:t>Karar Verirken Dikkat Edilecek Hususlar</a:t>
            </a:r>
            <a:br>
              <a:rPr lang="tr-TR" sz="2700" b="1" dirty="0"/>
            </a:br>
            <a:r>
              <a:rPr lang="tr-TR" sz="2700" b="1" dirty="0"/>
              <a:t>(Öngörülmemiş Disiplin Suçları -53/D-5)</a:t>
            </a:r>
            <a:br>
              <a:rPr lang="tr-TR" dirty="0"/>
            </a:br>
            <a:endParaRPr lang="tr-TR" dirty="0"/>
          </a:p>
        </p:txBody>
      </p:sp>
      <p:sp>
        <p:nvSpPr>
          <p:cNvPr id="3" name="İçerik Yer Tutucusu 2"/>
          <p:cNvSpPr>
            <a:spLocks noGrp="1"/>
          </p:cNvSpPr>
          <p:nvPr>
            <p:ph idx="1"/>
          </p:nvPr>
        </p:nvSpPr>
        <p:spPr>
          <a:xfrm>
            <a:off x="1371600" y="2285999"/>
            <a:ext cx="9601200" cy="3968885"/>
          </a:xfrm>
        </p:spPr>
        <p:txBody>
          <a:bodyPr>
            <a:normAutofit/>
          </a:bodyPr>
          <a:lstStyle/>
          <a:p>
            <a:pPr algn="just"/>
            <a:r>
              <a:rPr lang="tr-TR" sz="2400" dirty="0"/>
              <a:t>Bazen suç teşkil edecek bir davranış, disiplin suçu olarak sayılan davranışlar için de tarif edilmemiş olabilir.</a:t>
            </a:r>
          </a:p>
          <a:p>
            <a:pPr marL="0" indent="0" algn="just">
              <a:buNone/>
            </a:pPr>
            <a:r>
              <a:rPr lang="tr-TR" sz="2400" dirty="0"/>
              <a:t>Böyle bir durumda, 2547sayılı Kanunun 53.madde (b) fıkrasında sayılan ve disiplin cezası verilmesini gerektiren fiillere nitelik ve ağırlıkları itibarıyla benzer fiilleri işleyenlere de hangi disiplin fiiline benzediği belirtilerek aynı türden disiplin cezaları verilir.  </a:t>
            </a:r>
          </a:p>
          <a:p>
            <a:pPr marL="0" indent="0" algn="just">
              <a:buNone/>
            </a:pPr>
            <a:r>
              <a:rPr lang="tr-TR" sz="2400" dirty="0"/>
              <a:t>Bu hüküm fazla uygulama alanı bulmamakla birlikte bazen uygulanması gereken durumlarla karşılaşılabilir. (</a:t>
            </a:r>
            <a:r>
              <a:rPr lang="tr-TR" sz="2400" dirty="0" err="1"/>
              <a:t>örn</a:t>
            </a:r>
            <a:r>
              <a:rPr lang="tr-TR" sz="2400" dirty="0"/>
              <a:t>. başka kamu  görevlilerine hakaret) Yine de maddede benzeri bulunmayan bir davranış için zorlama yoluyla ceza verilmemesine dikkat etmek gerekir.</a:t>
            </a:r>
          </a:p>
          <a:p>
            <a:pPr marL="0" indent="0">
              <a:buNone/>
            </a:pPr>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57</a:t>
            </a:fld>
            <a:endParaRPr lang="tr-TR"/>
          </a:p>
        </p:txBody>
      </p:sp>
    </p:spTree>
    <p:extLst>
      <p:ext uri="{BB962C8B-B14F-4D97-AF65-F5344CB8AC3E}">
        <p14:creationId xmlns:p14="http://schemas.microsoft.com/office/powerpoint/2010/main" val="35093916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a:r>
              <a:rPr lang="tr-TR" sz="2700" b="1" dirty="0"/>
              <a:t>Karar Verirken Dikkat Edilecek Hususlar</a:t>
            </a:r>
            <a:br>
              <a:rPr lang="tr-TR" sz="2700" b="1" dirty="0"/>
            </a:br>
            <a:r>
              <a:rPr lang="tr-TR" sz="2700" b="1" dirty="0"/>
              <a:t>(Ceza Uygulaması -53/D-4, 6, 7)</a:t>
            </a:r>
            <a:br>
              <a:rPr lang="tr-TR" dirty="0"/>
            </a:br>
            <a:endParaRPr lang="tr-TR" dirty="0"/>
          </a:p>
        </p:txBody>
      </p:sp>
      <p:sp>
        <p:nvSpPr>
          <p:cNvPr id="3" name="İçerik Yer Tutucusu 2"/>
          <p:cNvSpPr>
            <a:spLocks noGrp="1"/>
          </p:cNvSpPr>
          <p:nvPr>
            <p:ph idx="1"/>
          </p:nvPr>
        </p:nvSpPr>
        <p:spPr>
          <a:xfrm>
            <a:off x="1371600" y="1489166"/>
            <a:ext cx="9601200" cy="5368833"/>
          </a:xfrm>
        </p:spPr>
        <p:txBody>
          <a:bodyPr>
            <a:normAutofit/>
          </a:bodyPr>
          <a:lstStyle/>
          <a:p>
            <a:pPr algn="just"/>
            <a:r>
              <a:rPr lang="tr-TR" sz="2400" dirty="0"/>
              <a:t>Kademe ilerlemesinin durdurulması veya birden fazla ücretten kesme cezasına bir üst ceza uygulanması gereken hallerde üst ceza kamu görevinden çıkarma cezasıdır. Kamu görevinden çıkarma cezasına bir alt ceza uygulanması gereken hallerde ise alt ceza kademe ilerlemesinin durdurulması veya birden fazla ücretten kesme cezasıdır.</a:t>
            </a:r>
          </a:p>
          <a:p>
            <a:pPr algn="just"/>
            <a:r>
              <a:rPr lang="tr-TR" sz="2400" dirty="0"/>
              <a:t>Birinci derecenin son kademesinde bulunulması nedeniyle kademe ilerlemesinin durdurulması cezasının uygulanamaması halinde brüt aylıklarının 1/4’ü ila 1/2’si oranında aylıktan kesme cezası uygulanır. Tekerrürü halinde ise ilgili disiplin kurulu tarafından kamu görevinden çıkarma cezası verilir.</a:t>
            </a:r>
          </a:p>
          <a:p>
            <a:pPr algn="just"/>
            <a:r>
              <a:rPr lang="tr-TR" sz="2400" dirty="0"/>
              <a:t>Disiplin cezaları, verildikleri tarihten itibaren, aylıktan veya ücretten kesme cezası ile kademe ilerlemesinin durdurulması veya birden fazla ücretten kesme cezası ise cezanın verildiği tarihi izleyen ay başında uygulanır.</a:t>
            </a:r>
          </a:p>
          <a:p>
            <a:pPr algn="just"/>
            <a:endParaRPr lang="tr-TR" sz="2400" dirty="0"/>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58</a:t>
            </a:fld>
            <a:endParaRPr lang="tr-TR"/>
          </a:p>
        </p:txBody>
      </p:sp>
    </p:spTree>
    <p:extLst>
      <p:ext uri="{BB962C8B-B14F-4D97-AF65-F5344CB8AC3E}">
        <p14:creationId xmlns:p14="http://schemas.microsoft.com/office/powerpoint/2010/main" val="18858418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30BD681-2B4A-4D12-B17C-9406CC86C12D}"/>
              </a:ext>
            </a:extLst>
          </p:cNvPr>
          <p:cNvSpPr>
            <a:spLocks noGrp="1"/>
          </p:cNvSpPr>
          <p:nvPr>
            <p:ph idx="1"/>
          </p:nvPr>
        </p:nvSpPr>
        <p:spPr/>
        <p:txBody>
          <a:bodyPr/>
          <a:lstStyle/>
          <a:p>
            <a:r>
              <a:rPr lang="tr-TR" dirty="0"/>
              <a:t>Disiplin cezaları üst disiplin amirine, üniversite öğretim mesleğinden çıkarma cezası tüm yükseköğretim kurumlarına, kamu görevinden çıkarma cezası ise ayrıca devlet personel başkanlığına bildirilir.</a:t>
            </a:r>
          </a:p>
        </p:txBody>
      </p:sp>
      <p:sp>
        <p:nvSpPr>
          <p:cNvPr id="4" name="Slayt Numarası Yer Tutucusu 3">
            <a:extLst>
              <a:ext uri="{FF2B5EF4-FFF2-40B4-BE49-F238E27FC236}">
                <a16:creationId xmlns:a16="http://schemas.microsoft.com/office/drawing/2014/main" id="{E7C81328-2E33-41EE-BBE3-C55338EF8803}"/>
              </a:ext>
            </a:extLst>
          </p:cNvPr>
          <p:cNvSpPr>
            <a:spLocks noGrp="1"/>
          </p:cNvSpPr>
          <p:nvPr>
            <p:ph type="sldNum" sz="quarter" idx="12"/>
          </p:nvPr>
        </p:nvSpPr>
        <p:spPr/>
        <p:txBody>
          <a:bodyPr/>
          <a:lstStyle/>
          <a:p>
            <a:fld id="{1B65012B-D986-4087-9678-92AC0DCA5FE8}" type="slidenum">
              <a:rPr lang="tr-TR" smtClean="0"/>
              <a:t>59</a:t>
            </a:fld>
            <a:endParaRPr lang="tr-TR"/>
          </a:p>
        </p:txBody>
      </p:sp>
    </p:spTree>
    <p:extLst>
      <p:ext uri="{BB962C8B-B14F-4D97-AF65-F5344CB8AC3E}">
        <p14:creationId xmlns:p14="http://schemas.microsoft.com/office/powerpoint/2010/main" val="1185022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(Disiplin Amirleri)</a:t>
            </a:r>
            <a:br>
              <a:rPr lang="tr-TR" dirty="0"/>
            </a:br>
            <a:endParaRPr lang="tr-TR" dirty="0"/>
          </a:p>
        </p:txBody>
      </p:sp>
      <p:sp>
        <p:nvSpPr>
          <p:cNvPr id="3" name="İçerik Yer Tutucusu 2"/>
          <p:cNvSpPr>
            <a:spLocks noGrp="1"/>
          </p:cNvSpPr>
          <p:nvPr>
            <p:ph idx="1"/>
          </p:nvPr>
        </p:nvSpPr>
        <p:spPr>
          <a:xfrm>
            <a:off x="1371600" y="1780162"/>
            <a:ext cx="9601200" cy="4620638"/>
          </a:xfrm>
        </p:spPr>
        <p:txBody>
          <a:bodyPr>
            <a:normAutofit/>
          </a:bodyPr>
          <a:lstStyle/>
          <a:p>
            <a:pPr algn="just"/>
            <a:r>
              <a:rPr lang="tr-TR" sz="2400" dirty="0"/>
              <a:t>YÖK Başkanı üst kuruluşlar, rektörler ve bağımsız vakıf meslek yüksekokulu müdürlerinin, </a:t>
            </a:r>
          </a:p>
          <a:p>
            <a:pPr algn="just"/>
            <a:r>
              <a:rPr lang="tr-TR" sz="2400" dirty="0"/>
              <a:t>Rektör, üniversitenin; bağımsız vakıf  meslek yüksekokulu müdürü, bağımsız vakıf meslek yüksekokulunun; dekan, fakültenin; enstitü ve yüksek okul müdürleri, enstitü ve yüksek okulların; kadrosu bulunan uygulama araştırma merkezi ile bağımsız enstitü müdürleri, uygulama araştırma merkezi ile enstitünün;</a:t>
            </a:r>
          </a:p>
          <a:p>
            <a:pPr algn="just"/>
            <a:r>
              <a:rPr lang="tr-TR" sz="2400" dirty="0"/>
              <a:t>bu birimlerin Genel Sekreter veya Sekreterleri de bağlı birim personelinin;</a:t>
            </a:r>
          </a:p>
          <a:p>
            <a:pPr marL="0" indent="0" algn="just">
              <a:buNone/>
            </a:pPr>
            <a:r>
              <a:rPr lang="tr-TR" sz="2400" dirty="0"/>
              <a:t>     disiplin amirleridir.</a:t>
            </a:r>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6</a:t>
            </a:fld>
            <a:endParaRPr lang="tr-TR"/>
          </a:p>
        </p:txBody>
      </p:sp>
    </p:spTree>
    <p:extLst>
      <p:ext uri="{BB962C8B-B14F-4D97-AF65-F5344CB8AC3E}">
        <p14:creationId xmlns:p14="http://schemas.microsoft.com/office/powerpoint/2010/main" val="28474218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81327" y="1624520"/>
            <a:ext cx="9435831" cy="2801566"/>
          </a:xfrm>
        </p:spPr>
        <p:txBody>
          <a:bodyPr/>
          <a:lstStyle/>
          <a:p>
            <a:r>
              <a:rPr lang="tr-TR" dirty="0"/>
              <a:t>Cezayı Düşüren Haller</a:t>
            </a:r>
          </a:p>
        </p:txBody>
      </p:sp>
    </p:spTree>
    <p:extLst>
      <p:ext uri="{BB962C8B-B14F-4D97-AF65-F5344CB8AC3E}">
        <p14:creationId xmlns:p14="http://schemas.microsoft.com/office/powerpoint/2010/main" val="7261939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439694"/>
            <a:ext cx="9601200" cy="4941651"/>
          </a:xfrm>
        </p:spPr>
        <p:txBody>
          <a:bodyPr>
            <a:normAutofit lnSpcReduction="10000"/>
          </a:bodyPr>
          <a:lstStyle/>
          <a:p>
            <a:pPr algn="just"/>
            <a:r>
              <a:rPr lang="tr-TR" sz="2400" dirty="0"/>
              <a:t>Bazen sanığın kişiliğinde veya hukuki durumunda değişiklik sonucu ceza verilmesine veya verilen cezanın uygulanmasına imkan kalmaz.</a:t>
            </a:r>
          </a:p>
          <a:p>
            <a:pPr marL="0" indent="0" algn="just">
              <a:buNone/>
            </a:pPr>
            <a:r>
              <a:rPr lang="tr-TR" sz="2400" u="sng" dirty="0"/>
              <a:t>Disiplin cezalarını düşüren bu hallerin </a:t>
            </a:r>
            <a:r>
              <a:rPr lang="tr-TR" sz="2400" u="sng" dirty="0" err="1"/>
              <a:t>başlıcaları</a:t>
            </a:r>
            <a:r>
              <a:rPr lang="tr-TR" sz="2400" u="sng" dirty="0"/>
              <a:t>;</a:t>
            </a:r>
          </a:p>
          <a:p>
            <a:pPr algn="just"/>
            <a:r>
              <a:rPr lang="tr-TR" sz="2400" dirty="0"/>
              <a:t>Ceza tebliğinden önce şüphelinin ölmesi,</a:t>
            </a:r>
          </a:p>
          <a:p>
            <a:pPr algn="just"/>
            <a:r>
              <a:rPr lang="tr-TR" sz="2400" dirty="0"/>
              <a:t>Cezanın değişmesi ve fiilin disiplin suçu olmaktan çıkması,</a:t>
            </a:r>
          </a:p>
          <a:p>
            <a:pPr algn="just"/>
            <a:r>
              <a:rPr lang="tr-TR" sz="2400" dirty="0"/>
              <a:t>Zamanaşımı,</a:t>
            </a:r>
          </a:p>
          <a:p>
            <a:pPr algn="just"/>
            <a:r>
              <a:rPr lang="tr-TR" sz="2400" dirty="0"/>
              <a:t>Disiplinle ilgili af kanunu çıkarılmasıdır.</a:t>
            </a:r>
          </a:p>
          <a:p>
            <a:pPr marL="0" indent="0" algn="just">
              <a:buNone/>
            </a:pPr>
            <a:r>
              <a:rPr lang="tr-TR" sz="2400" dirty="0"/>
              <a:t>Bu gibi durumlarda soruşturmacı tarafından hazırlanan raporda, olayın esasına girilmeden cezayı düşüren sebep açıklanarak, soruşturmanın kaldırılması için teklifte bulunulur. Söz konusu haller, soruşturma raporu veya ceza verildikten sonra ortaya çıkmışsa, disiplin amiri veya disiplin kurulu tarafından cezanın düştüğüne karar verilir.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61</a:t>
            </a:fld>
            <a:endParaRPr lang="tr-TR"/>
          </a:p>
        </p:txBody>
      </p:sp>
    </p:spTree>
    <p:extLst>
      <p:ext uri="{BB962C8B-B14F-4D97-AF65-F5344CB8AC3E}">
        <p14:creationId xmlns:p14="http://schemas.microsoft.com/office/powerpoint/2010/main" val="9848075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2144" y="1186776"/>
            <a:ext cx="9435831" cy="2801566"/>
          </a:xfrm>
        </p:spPr>
        <p:txBody>
          <a:bodyPr/>
          <a:lstStyle/>
          <a:p>
            <a:r>
              <a:rPr lang="tr-TR" dirty="0"/>
              <a:t>Cezaların Tebliği</a:t>
            </a:r>
          </a:p>
        </p:txBody>
      </p:sp>
    </p:spTree>
    <p:extLst>
      <p:ext uri="{BB962C8B-B14F-4D97-AF65-F5344CB8AC3E}">
        <p14:creationId xmlns:p14="http://schemas.microsoft.com/office/powerpoint/2010/main" val="2550492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060315"/>
            <a:ext cx="9601200" cy="5243208"/>
          </a:xfrm>
        </p:spPr>
        <p:txBody>
          <a:bodyPr>
            <a:normAutofit fontScale="92500"/>
          </a:bodyPr>
          <a:lstStyle/>
          <a:p>
            <a:pPr algn="just"/>
            <a:r>
              <a:rPr lang="tr-TR" sz="2600" dirty="0"/>
              <a:t>Disiplin cezası, cezayı veren amir, kurullar da ise kurul başkanı tarafından tebliğ edilir. Uygulamada karmaşaya yol açmamak için ceza veren birimce tebligat yapılması daha doğru olur. Kesinleşmesi veya itiraz durumuna göre, dosya tebliğ evrakıyla birlikte özlük dosyasına konulmak üzere  Personel Daire Başkanlığına gönderilir.</a:t>
            </a:r>
          </a:p>
          <a:p>
            <a:pPr algn="just"/>
            <a:r>
              <a:rPr lang="tr-TR" sz="2600" dirty="0"/>
              <a:t>Verilecek cezalar soruşturulana bildirilirken, hangi olay nedeniyle verildiği, suçun ne olduğu, cezanın dayanağı olan Kanun maddesi ve gerekçesi, verilen cezanın ne olduğu açık biçimde yazılmalıdır. Disiplin kurulunca verilen cezalarda, kurul kararı da üst yazıya eklenir.</a:t>
            </a:r>
          </a:p>
          <a:p>
            <a:pPr algn="just"/>
            <a:r>
              <a:rPr lang="tr-TR" sz="2600" dirty="0"/>
              <a:t>Ceza tebliğ yazısında itiraz mercii, usul ve süresi belirtilmelidir.</a:t>
            </a:r>
          </a:p>
          <a:p>
            <a:pPr algn="just"/>
            <a:r>
              <a:rPr lang="tr-TR" sz="2600" dirty="0"/>
              <a:t>Yükseköğretim kurumları Tebligat Kanunu kapsamında olduğundan, soruşturma işlemleri bu kanundaki «idari tebligat» (tebliğ mazbatalı zarf ile posta yoluyla veya memur eliyle tebliğ) hükümlerine tabidir.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63</a:t>
            </a:fld>
            <a:endParaRPr lang="tr-TR"/>
          </a:p>
        </p:txBody>
      </p:sp>
    </p:spTree>
    <p:extLst>
      <p:ext uri="{BB962C8B-B14F-4D97-AF65-F5344CB8AC3E}">
        <p14:creationId xmlns:p14="http://schemas.microsoft.com/office/powerpoint/2010/main" val="30598365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2144" y="1186776"/>
            <a:ext cx="9435831" cy="2801566"/>
          </a:xfrm>
        </p:spPr>
        <p:txBody>
          <a:bodyPr/>
          <a:lstStyle/>
          <a:p>
            <a:r>
              <a:rPr lang="tr-TR" dirty="0"/>
              <a:t>İtiraz (53/F)</a:t>
            </a:r>
          </a:p>
        </p:txBody>
      </p:sp>
    </p:spTree>
    <p:extLst>
      <p:ext uri="{BB962C8B-B14F-4D97-AF65-F5344CB8AC3E}">
        <p14:creationId xmlns:p14="http://schemas.microsoft.com/office/powerpoint/2010/main" val="30297831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618310"/>
            <a:ext cx="9601200" cy="5835076"/>
          </a:xfrm>
        </p:spPr>
        <p:txBody>
          <a:bodyPr>
            <a:normAutofit fontScale="92500" lnSpcReduction="10000"/>
          </a:bodyPr>
          <a:lstStyle/>
          <a:p>
            <a:pPr algn="just"/>
            <a:r>
              <a:rPr lang="tr-TR" sz="2400" dirty="0"/>
              <a:t>Uyarma ve kınama cezalarına karşı itiraz ilgilinin görevli olduğu birimin disiplin kuruluna, Rektör tarafından verilen uyarma kınama cezalarına karşı üniversite disiplin kuruluna, Rektörler ve bağımsız vakıf meslek yüksekokulu müdürleri için Yüksek Disiplin Kuruluna yapılabilir.</a:t>
            </a:r>
          </a:p>
          <a:p>
            <a:pPr algn="just"/>
            <a:r>
              <a:rPr lang="tr-TR" sz="2400" dirty="0"/>
              <a:t>Aylıktan veya ücretten kesme ve kademe ilerlemesinin durdurulması veya birden fazla ücretten kesme cezasına karşı itiraz ilgilinin görevli olduğu üniversite disiplin kuruluna yapılabilir.</a:t>
            </a:r>
          </a:p>
          <a:p>
            <a:pPr algn="just"/>
            <a:r>
              <a:rPr lang="tr-TR" sz="2400" dirty="0"/>
              <a:t>Cezayı veren disiplin amiri disiplin kurullarına katılamaz. Bu halde ilgili disiplin kuruluna üyelerden en yüksek ünvanlı öğretim üyesi, en yüksek ünvanlı öğretim üyesinin birden fazla olması halinde en kıdemli üye, öğretim üyesi bulunmaması halinde en kıdemli öğretim görevlisi başkanlık eder.</a:t>
            </a:r>
          </a:p>
          <a:p>
            <a:pPr algn="just"/>
            <a:r>
              <a:rPr lang="tr-TR" sz="2400" dirty="0"/>
              <a:t>İtiraz süresi, tebliğden itibaren yedi gündür. İtiraz mercileri, itiraz tarihinden itibaren </a:t>
            </a:r>
            <a:r>
              <a:rPr lang="tr-TR" sz="2400" dirty="0">
                <a:solidFill>
                  <a:srgbClr val="FF0000"/>
                </a:solidFill>
              </a:rPr>
              <a:t>altmış gün </a:t>
            </a:r>
            <a:r>
              <a:rPr lang="tr-TR" sz="2400" dirty="0"/>
              <a:t>içinde karar verir.</a:t>
            </a:r>
          </a:p>
          <a:p>
            <a:pPr algn="just"/>
            <a:r>
              <a:rPr lang="tr-TR" sz="2400" dirty="0"/>
              <a:t>İtiraz mercileri, itirazı kabul yada reddedebilir. İtirazın kabulü halinde ceza ortadan kalkar ilgili disiplin amiri veya disiplin kurulu tarafından kabul gerekçesine uygun olarak </a:t>
            </a:r>
            <a:r>
              <a:rPr lang="tr-TR" sz="2400" dirty="0">
                <a:solidFill>
                  <a:srgbClr val="FF0000"/>
                </a:solidFill>
              </a:rPr>
              <a:t>en geç üç ay içerisinde </a:t>
            </a:r>
            <a:r>
              <a:rPr lang="tr-TR" sz="2400" dirty="0"/>
              <a:t>yeni bir işlem tesis edilebilir.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65</a:t>
            </a:fld>
            <a:endParaRPr lang="tr-TR"/>
          </a:p>
        </p:txBody>
      </p:sp>
    </p:spTree>
    <p:extLst>
      <p:ext uri="{BB962C8B-B14F-4D97-AF65-F5344CB8AC3E}">
        <p14:creationId xmlns:p14="http://schemas.microsoft.com/office/powerpoint/2010/main" val="36032738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2144" y="1186776"/>
            <a:ext cx="9435831" cy="2801566"/>
          </a:xfrm>
        </p:spPr>
        <p:txBody>
          <a:bodyPr/>
          <a:lstStyle/>
          <a:p>
            <a:r>
              <a:rPr lang="tr-TR" dirty="0"/>
              <a:t>Cezaların Sonuçları</a:t>
            </a:r>
          </a:p>
        </p:txBody>
      </p:sp>
    </p:spTree>
    <p:extLst>
      <p:ext uri="{BB962C8B-B14F-4D97-AF65-F5344CB8AC3E}">
        <p14:creationId xmlns:p14="http://schemas.microsoft.com/office/powerpoint/2010/main" val="2989916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498060"/>
            <a:ext cx="9601200" cy="4747097"/>
          </a:xfrm>
        </p:spPr>
        <p:txBody>
          <a:bodyPr>
            <a:normAutofit lnSpcReduction="10000"/>
          </a:bodyPr>
          <a:lstStyle/>
          <a:p>
            <a:pPr algn="just"/>
            <a:r>
              <a:rPr lang="tr-TR" sz="2400" dirty="0"/>
              <a:t>Aylıktan veya ücretten kesme cezası alanlar üç yıl, kademe ilerlemesinin durdurulması veya birden fazla ücretten kesme cezası alanlar beş yıl boyunca rektör, dekan, enstitü müdürü, yüksekokul müdürü, meslek yüksek okulu müdürü, bölüm başkanı, anabilim dalı başkanı, ana sanat dalı başkanı, bilim dalı başkanı, sanat dalı başkanı, daire başkanı dengi ve üstü kadrolara atanamazlar.</a:t>
            </a:r>
          </a:p>
          <a:p>
            <a:pPr algn="just"/>
            <a:r>
              <a:rPr lang="tr-TR" sz="2400" dirty="0"/>
              <a:t>Söz konusu disiplin cezalarının verildiği tarihte bu görevlerde bulunanların görevleri kendiliğinden sona erer ve durum ilgili mercilere derhal bildirilir.</a:t>
            </a:r>
          </a:p>
          <a:p>
            <a:pPr marL="0" indent="0" algn="just">
              <a:buNone/>
            </a:pPr>
            <a:r>
              <a:rPr lang="tr-TR" sz="2400" dirty="0"/>
              <a:t>Yukarıdaki hüküm daire başkanı ile bilim dalı başkanın dan itibaren denk ve üstü görevler olan genel sekreter yardımcısı, genel sekreter ile anabilim dalı başkan yardımcısı, bölüm başkan yardımcısı gibi görevleri de kapsar.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67</a:t>
            </a:fld>
            <a:endParaRPr lang="tr-TR"/>
          </a:p>
        </p:txBody>
      </p:sp>
    </p:spTree>
    <p:extLst>
      <p:ext uri="{BB962C8B-B14F-4D97-AF65-F5344CB8AC3E}">
        <p14:creationId xmlns:p14="http://schemas.microsoft.com/office/powerpoint/2010/main" val="34722293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Cezanın Özlük Dosyasından Çıkarılması (53/G)</a:t>
            </a:r>
            <a:br>
              <a:rPr lang="tr-TR" dirty="0"/>
            </a:br>
            <a:endParaRPr lang="tr-TR" dirty="0"/>
          </a:p>
        </p:txBody>
      </p:sp>
      <p:sp>
        <p:nvSpPr>
          <p:cNvPr id="3" name="İçerik Yer Tutucusu 2"/>
          <p:cNvSpPr>
            <a:spLocks noGrp="1"/>
          </p:cNvSpPr>
          <p:nvPr>
            <p:ph idx="1"/>
          </p:nvPr>
        </p:nvSpPr>
        <p:spPr>
          <a:xfrm>
            <a:off x="1371600" y="2286000"/>
            <a:ext cx="9601200" cy="4066162"/>
          </a:xfrm>
        </p:spPr>
        <p:txBody>
          <a:bodyPr>
            <a:normAutofit/>
          </a:bodyPr>
          <a:lstStyle/>
          <a:p>
            <a:pPr marL="0" indent="0" algn="just">
              <a:buNone/>
            </a:pPr>
            <a:r>
              <a:rPr lang="tr-TR" sz="2400" dirty="0"/>
              <a:t>İlgililerce,</a:t>
            </a:r>
          </a:p>
          <a:p>
            <a:pPr algn="just"/>
            <a:r>
              <a:rPr lang="tr-TR" sz="2400" dirty="0"/>
              <a:t>Uyarma ve kınama cezalarının uygulanmasından itibaren beş yıl,</a:t>
            </a:r>
          </a:p>
          <a:p>
            <a:pPr algn="just"/>
            <a:r>
              <a:rPr lang="tr-TR" sz="2400" dirty="0"/>
              <a:t>Aylıktan veya ücretten kesme ve kademe ilerlemesinin durdurulması veya birden fazla ücretten kesme cezalarının uygulanmasından itibaren on yıl sonra,</a:t>
            </a:r>
          </a:p>
          <a:p>
            <a:pPr algn="just"/>
            <a:r>
              <a:rPr lang="tr-TR" sz="2400" dirty="0"/>
              <a:t>Atamaya yetkili amire başvurularak verilmiş olan cezaların özlük dosyasından silinmesi talep edilebilir.</a:t>
            </a:r>
          </a:p>
          <a:p>
            <a:pPr marL="0" indent="0" algn="just">
              <a:buNone/>
            </a:pPr>
            <a:r>
              <a:rPr lang="tr-TR" sz="2400" dirty="0"/>
              <a:t>İlgilinin, bu süreler içerisindeki davranışları, isteğini haklı kılacak nitelikte görülürse, talep yerine getirilir.</a:t>
            </a:r>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68</a:t>
            </a:fld>
            <a:endParaRPr lang="tr-TR"/>
          </a:p>
        </p:txBody>
      </p:sp>
    </p:spTree>
    <p:extLst>
      <p:ext uri="{BB962C8B-B14F-4D97-AF65-F5344CB8AC3E}">
        <p14:creationId xmlns:p14="http://schemas.microsoft.com/office/powerpoint/2010/main" val="2884012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254868"/>
            <a:ext cx="9601200" cy="4815192"/>
          </a:xfrm>
        </p:spPr>
        <p:txBody>
          <a:bodyPr>
            <a:normAutofit/>
          </a:bodyPr>
          <a:lstStyle/>
          <a:p>
            <a:pPr algn="just"/>
            <a:r>
              <a:rPr lang="tr-TR" sz="2400" dirty="0"/>
              <a:t>Rektör üniversitenin tümünün üst disiplin amiri olduğundan her kademedeki görevliler hakkında resen soruşturma açabilir. Mesela bir meslek yüksekokulunda görev yapan öğretim görevlisi hakkında, en yakın disiplin amiri olarak yüksek okul müdürü soruşturma açabileceği gibi, gerek görürse Üniversitedeki en üst disiplin amiri olarak Rektör de soruşturma açabilir.</a:t>
            </a:r>
          </a:p>
          <a:p>
            <a:pPr algn="just"/>
            <a:r>
              <a:rPr lang="tr-TR" sz="2400" dirty="0"/>
              <a:t>Dekan ve Müdürler kendilerine bağlı tüm akademik veya idari personel hakkında soruşturma açabilir.</a:t>
            </a:r>
          </a:p>
          <a:p>
            <a:pPr algn="just"/>
            <a:r>
              <a:rPr lang="tr-TR" sz="2400" dirty="0"/>
              <a:t>Kanunda disiplin amiri olarak belirtilmiş olsa da fakülte, enstitü ve yüksekokul sekreterlerinin doğrudan soruşturma açmak yerine, bağlı olduğu dekan veya müdürün bilgisi dahilinde işlem yapmaları daha uygun olur.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7</a:t>
            </a:fld>
            <a:endParaRPr lang="tr-TR"/>
          </a:p>
        </p:txBody>
      </p:sp>
    </p:spTree>
    <p:extLst>
      <p:ext uri="{BB962C8B-B14F-4D97-AF65-F5344CB8AC3E}">
        <p14:creationId xmlns:p14="http://schemas.microsoft.com/office/powerpoint/2010/main" val="96931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459149"/>
            <a:ext cx="9601200" cy="4640094"/>
          </a:xfrm>
        </p:spPr>
        <p:txBody>
          <a:bodyPr/>
          <a:lstStyle/>
          <a:p>
            <a:pPr algn="just"/>
            <a:r>
              <a:rPr lang="tr-TR" sz="2400" dirty="0"/>
              <a:t>Disiplin amirlerinin yardımcıları soruşturma açamazlar ancak disiplin amirine vekalet eden amir (</a:t>
            </a:r>
            <a:r>
              <a:rPr lang="tr-TR" sz="2400" dirty="0" err="1"/>
              <a:t>örn</a:t>
            </a:r>
            <a:r>
              <a:rPr lang="tr-TR" sz="2400" dirty="0"/>
              <a:t>. Rektör Yrd. Rektör Vekili ise) soruşturma açabilir.</a:t>
            </a:r>
          </a:p>
          <a:p>
            <a:pPr algn="just"/>
            <a:r>
              <a:rPr lang="tr-TR" sz="2400" dirty="0"/>
              <a:t>Bölüm, anabilim, ana sanat, bilim ve sanat dalı başkanları, araştırma merkezi müdürleri ve bunların yardımcıları, hukuk müşaviri, daire başkanları, şube müdürleri disiplin amiri sayılmadıklarından soruşturma açma yetkileri yoktur.</a:t>
            </a:r>
          </a:p>
          <a:p>
            <a:pPr algn="just"/>
            <a:r>
              <a:rPr lang="tr-TR" sz="2400" dirty="0"/>
              <a:t>Bunlar, kendilerine bağlı personelin disiplin eylemleri söz konusu olduğunda, bağlı oldukları ilk disiplin amirine başvurarak soruşturma açılmasını istemelidir.</a:t>
            </a:r>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8</a:t>
            </a:fld>
            <a:endParaRPr lang="tr-TR"/>
          </a:p>
        </p:txBody>
      </p:sp>
    </p:spTree>
    <p:extLst>
      <p:ext uri="{BB962C8B-B14F-4D97-AF65-F5344CB8AC3E}">
        <p14:creationId xmlns:p14="http://schemas.microsoft.com/office/powerpoint/2010/main" val="316478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06229" y="1274323"/>
            <a:ext cx="9435831" cy="3715965"/>
          </a:xfrm>
        </p:spPr>
        <p:txBody>
          <a:bodyPr/>
          <a:lstStyle/>
          <a:p>
            <a:pPr lvl="0"/>
            <a:r>
              <a:rPr lang="tr-TR" dirty="0"/>
              <a:t>Disiplin Soruşturmasında Uyulacak Esaslar</a:t>
            </a:r>
          </a:p>
        </p:txBody>
      </p:sp>
    </p:spTree>
    <p:extLst>
      <p:ext uri="{BB962C8B-B14F-4D97-AF65-F5344CB8AC3E}">
        <p14:creationId xmlns:p14="http://schemas.microsoft.com/office/powerpoint/2010/main" val="29764480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TM10001105[[fn=kırpılmış]]</Template>
  <TotalTime>370</TotalTime>
  <Words>4047</Words>
  <Application>Microsoft Office PowerPoint</Application>
  <PresentationFormat>Geniş ekran</PresentationFormat>
  <Paragraphs>230</Paragraphs>
  <Slides>68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68</vt:i4>
      </vt:variant>
    </vt:vector>
  </HeadingPairs>
  <TitlesOfParts>
    <vt:vector size="71" baseType="lpstr">
      <vt:lpstr>Calibri</vt:lpstr>
      <vt:lpstr>Franklin Gothic Book</vt:lpstr>
      <vt:lpstr>Crop</vt:lpstr>
      <vt:lpstr>      Yükseköğretim Personel Disiplin Soruşturması</vt:lpstr>
      <vt:lpstr>hukuki dayanak</vt:lpstr>
      <vt:lpstr> </vt:lpstr>
      <vt:lpstr>PowerPoint Sunusu</vt:lpstr>
      <vt:lpstr>Soruşturma Emri Vermeye Yetkili Makamlar</vt:lpstr>
      <vt:lpstr>(Disiplin Amirleri) </vt:lpstr>
      <vt:lpstr>PowerPoint Sunusu</vt:lpstr>
      <vt:lpstr>PowerPoint Sunusu</vt:lpstr>
      <vt:lpstr>Disiplin Soruşturmasında Uyulacak Esaslar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İfadelerin Alınması</vt:lpstr>
      <vt:lpstr>PowerPoint Sunusu</vt:lpstr>
      <vt:lpstr>Savunma hakkı kapsamında gözetilecek hususlar</vt:lpstr>
      <vt:lpstr>PowerPoint Sunusu</vt:lpstr>
      <vt:lpstr>PowerPoint Sunusu</vt:lpstr>
      <vt:lpstr>PowerPoint Sunusu</vt:lpstr>
      <vt:lpstr>Soruşturmanın Sonuçlandırılması (Soruşturma Raporu)</vt:lpstr>
      <vt:lpstr>PowerPoint Sunusu</vt:lpstr>
      <vt:lpstr>Soruşturma raporlarında; </vt:lpstr>
      <vt:lpstr>Görevden Uzaklaştırma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Zaman aşımı  (Madde 53/C)</vt:lpstr>
      <vt:lpstr> Disiplin suçlarında;  soruşturmaya başlama zaman aşımı,  ceza verme zaman aşımı olmak üzere iki tür zaman aşımı vardır.  </vt:lpstr>
      <vt:lpstr>PowerPoint Sunusu</vt:lpstr>
      <vt:lpstr>PowerPoint Sunusu</vt:lpstr>
      <vt:lpstr>PowerPoint Sunusu</vt:lpstr>
      <vt:lpstr>PowerPoint Sunusu</vt:lpstr>
      <vt:lpstr>Disiplin cezası vermeye yetkili  amir ve kurullar </vt:lpstr>
      <vt:lpstr>PowerPoint Sunusu</vt:lpstr>
      <vt:lpstr>PowerPoint Sunusu</vt:lpstr>
      <vt:lpstr>Disiplin Kurullarının Teşekkülü</vt:lpstr>
      <vt:lpstr>PowerPoint Sunusu</vt:lpstr>
      <vt:lpstr>PowerPoint Sunusu</vt:lpstr>
      <vt:lpstr>Kurullara Katılamayacak Olanlar </vt:lpstr>
      <vt:lpstr>PowerPoint Sunusu</vt:lpstr>
      <vt:lpstr>Kurulların Karar Usulü ve Süresi</vt:lpstr>
      <vt:lpstr>PowerPoint Sunusu</vt:lpstr>
      <vt:lpstr>Karar Verirken Dikkat Edilecek Hususlar (Suçların birleşmesi -53/D-1) </vt:lpstr>
      <vt:lpstr>Karar Verirken Dikkat Edilecek Hususlar (Tekerrür –53/D-2) </vt:lpstr>
      <vt:lpstr>Karar Verirken Dikkat Edilecek Hususlar İyi Halin Değerlendirilmesi (53/D-3) </vt:lpstr>
      <vt:lpstr>Karar Verirken Dikkat Edilecek Hususlar (Öngörülmemiş Disiplin Suçları -53/D-5) </vt:lpstr>
      <vt:lpstr>Karar Verirken Dikkat Edilecek Hususlar (Ceza Uygulaması -53/D-4, 6, 7) </vt:lpstr>
      <vt:lpstr>PowerPoint Sunusu</vt:lpstr>
      <vt:lpstr>Cezayı Düşüren Haller</vt:lpstr>
      <vt:lpstr>PowerPoint Sunusu</vt:lpstr>
      <vt:lpstr>Cezaların Tebliği</vt:lpstr>
      <vt:lpstr>PowerPoint Sunusu</vt:lpstr>
      <vt:lpstr>İtiraz (53/F)</vt:lpstr>
      <vt:lpstr>PowerPoint Sunusu</vt:lpstr>
      <vt:lpstr>Cezaların Sonuçları</vt:lpstr>
      <vt:lpstr>PowerPoint Sunusu</vt:lpstr>
      <vt:lpstr>Cezanın Özlük Dosyasından Çıkarılması (53/G)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Yükseköğretim Personel Disiplin Soruşturması</dc:title>
  <dc:creator>User</dc:creator>
  <cp:lastModifiedBy>USER</cp:lastModifiedBy>
  <cp:revision>174</cp:revision>
  <dcterms:created xsi:type="dcterms:W3CDTF">2018-01-22T13:22:25Z</dcterms:created>
  <dcterms:modified xsi:type="dcterms:W3CDTF">2024-03-05T09:19:58Z</dcterms:modified>
</cp:coreProperties>
</file>